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7"/>
  </p:handoutMasterIdLst>
  <p:sldIdLst>
    <p:sldId id="261" r:id="rId2"/>
    <p:sldId id="274" r:id="rId3"/>
    <p:sldId id="267" r:id="rId4"/>
    <p:sldId id="273" r:id="rId5"/>
    <p:sldId id="281" r:id="rId6"/>
    <p:sldId id="275" r:id="rId7"/>
    <p:sldId id="280" r:id="rId8"/>
    <p:sldId id="276" r:id="rId9"/>
    <p:sldId id="278" r:id="rId10"/>
    <p:sldId id="282" r:id="rId11"/>
    <p:sldId id="283" r:id="rId12"/>
    <p:sldId id="286" r:id="rId13"/>
    <p:sldId id="284" r:id="rId14"/>
    <p:sldId id="285" r:id="rId15"/>
    <p:sldId id="287" r:id="rId16"/>
    <p:sldId id="289" r:id="rId17"/>
    <p:sldId id="290" r:id="rId18"/>
    <p:sldId id="292" r:id="rId19"/>
    <p:sldId id="295" r:id="rId20"/>
    <p:sldId id="294" r:id="rId21"/>
    <p:sldId id="291" r:id="rId22"/>
    <p:sldId id="296" r:id="rId23"/>
    <p:sldId id="297" r:id="rId24"/>
    <p:sldId id="298"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50" d="100"/>
          <a:sy n="150" d="100"/>
        </p:scale>
        <p:origin x="-96" y="-9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Foglio_di_Microsoft_Excel10.xlsx"/><Relationship Id="rId3"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Foglio_di_Microsoft_Excel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Foglio_di_Microsoft_Excel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Foglio_di_Microsoft_Excel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package" Target="../embeddings/Foglio_di_Microsoft_Excel14.xlsx"/></Relationships>
</file>

<file path=ppt/charts/_rels/chart15.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package" Target="../embeddings/Foglio_di_Microsoft_Excel15.xlsx"/></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package" Target="../embeddings/Foglio_di_Microsoft_Excel16.xlsx"/></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package" Target="../embeddings/Foglio_di_Microsoft_Excel17.xlsx"/></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package" Target="../embeddings/Foglio_di_Microsoft_Excel18.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Foglio_di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Microsoft_Excel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Foglio_di_Microsoft_Excel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Foglio_di_Microsoft_Excel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Foglio_di_Microsoft_Excel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Foglio_di_Microsoft_Excel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Foglio_di_Microsoft_Excel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Foglio_di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pieChart>
        <c:varyColors val="1"/>
        <c:ser>
          <c:idx val="0"/>
          <c:order val="0"/>
          <c:tx>
            <c:strRef>
              <c:f>Foglio1!$B$1</c:f>
              <c:strCache>
                <c:ptCount val="1"/>
                <c:pt idx="0">
                  <c:v>%</c:v>
                </c:pt>
              </c:strCache>
            </c:strRef>
          </c:tx>
          <c:dLbls>
            <c:dLbl>
              <c:idx val="3"/>
              <c:layout>
                <c:manualLayout>
                  <c:x val="-0.136802112698876"/>
                  <c:y val="0.305518289613356"/>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Foglio1!$A$2:$A$6</c:f>
              <c:strCache>
                <c:ptCount val="5"/>
                <c:pt idx="0">
                  <c:v>personali</c:v>
                </c:pt>
                <c:pt idx="1">
                  <c:v>non sa</c:v>
                </c:pt>
                <c:pt idx="2">
                  <c:v>mai politica</c:v>
                </c:pt>
                <c:pt idx="3">
                  <c:v>deluso politica</c:v>
                </c:pt>
                <c:pt idx="4">
                  <c:v>candidati non buoni</c:v>
                </c:pt>
              </c:strCache>
            </c:strRef>
          </c:cat>
          <c:val>
            <c:numRef>
              <c:f>Foglio1!$B$2:$B$6</c:f>
              <c:numCache>
                <c:formatCode>General</c:formatCode>
                <c:ptCount val="5"/>
                <c:pt idx="0">
                  <c:v>44.1</c:v>
                </c:pt>
                <c:pt idx="1">
                  <c:v>17.8</c:v>
                </c:pt>
                <c:pt idx="2">
                  <c:v>20.7</c:v>
                </c:pt>
                <c:pt idx="3">
                  <c:v>6.7</c:v>
                </c:pt>
                <c:pt idx="4">
                  <c:v>10.7</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it-IT"/>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dLbls>
          <c:showLegendKey val="0"/>
          <c:showVal val="0"/>
          <c:showCatName val="0"/>
          <c:showSerName val="0"/>
          <c:showPercent val="0"/>
          <c:showBubbleSize val="0"/>
        </c:dLbls>
        <c:gapWidth val="150"/>
        <c:axId val="-2117464440"/>
        <c:axId val="-2117461304"/>
      </c:barChart>
      <c:catAx>
        <c:axId val="-2117464440"/>
        <c:scaling>
          <c:orientation val="minMax"/>
        </c:scaling>
        <c:delete val="0"/>
        <c:axPos val="b"/>
        <c:majorTickMark val="none"/>
        <c:minorTickMark val="none"/>
        <c:tickLblPos val="nextTo"/>
        <c:crossAx val="-2117461304"/>
        <c:crosses val="autoZero"/>
        <c:auto val="1"/>
        <c:lblAlgn val="ctr"/>
        <c:lblOffset val="100"/>
        <c:noMultiLvlLbl val="0"/>
      </c:catAx>
      <c:valAx>
        <c:axId val="-2117461304"/>
        <c:scaling>
          <c:orientation val="minMax"/>
        </c:scaling>
        <c:delete val="0"/>
        <c:axPos val="l"/>
        <c:majorGridlines/>
        <c:title>
          <c:tx>
            <c:rich>
              <a:bodyPr/>
              <a:lstStyle/>
              <a:p>
                <a:pPr>
                  <a:defRPr/>
                </a:pPr>
                <a:r>
                  <a:rPr lang="it-IT" sz="1200" dirty="0" smtClean="0"/>
                  <a:t>Giudizio di facebook come molto importante sul</a:t>
                </a:r>
                <a:r>
                  <a:rPr lang="it-IT" sz="1200" baseline="0" dirty="0" smtClean="0"/>
                  <a:t> totale</a:t>
                </a:r>
                <a:r>
                  <a:rPr lang="it-IT" sz="1200" dirty="0" smtClean="0"/>
                  <a:t> di</a:t>
                </a:r>
                <a:r>
                  <a:rPr lang="it-IT" sz="1200" baseline="0" dirty="0" smtClean="0"/>
                  <a:t> quanti usano internet</a:t>
                </a:r>
                <a:endParaRPr lang="it-IT" sz="1200" dirty="0"/>
              </a:p>
            </c:rich>
          </c:tx>
          <c:layout/>
          <c:overlay val="0"/>
        </c:title>
        <c:numFmt formatCode="General" sourceLinked="1"/>
        <c:majorTickMark val="none"/>
        <c:minorTickMark val="none"/>
        <c:tickLblPos val="nextTo"/>
        <c:txPr>
          <a:bodyPr/>
          <a:lstStyle/>
          <a:p>
            <a:pPr>
              <a:defRPr sz="1200"/>
            </a:pPr>
            <a:endParaRPr lang="it-IT"/>
          </a:p>
        </c:txPr>
        <c:crossAx val="-2117464440"/>
        <c:crosses val="autoZero"/>
        <c:crossBetween val="between"/>
      </c:valAx>
      <c:dTable>
        <c:showHorzBorder val="1"/>
        <c:showVertBorder val="1"/>
        <c:showOutline val="1"/>
        <c:showKeys val="1"/>
        <c:txPr>
          <a:bodyPr/>
          <a:lstStyle/>
          <a:p>
            <a:pPr rtl="0">
              <a:defRPr sz="1200"/>
            </a:pPr>
            <a:endParaRPr lang="it-IT"/>
          </a:p>
        </c:txPr>
      </c:dTable>
    </c:plotArea>
    <c:plotVisOnly val="1"/>
    <c:dispBlanksAs val="gap"/>
    <c:showDLblsOverMax val="0"/>
  </c:chart>
  <c:txPr>
    <a:bodyPr/>
    <a:lstStyle/>
    <a:p>
      <a:pPr>
        <a:defRPr sz="1800"/>
      </a:pPr>
      <a:endParaRPr lang="it-IT"/>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Lbls>
            <c:dLbl>
              <c:idx val="0"/>
              <c:layout>
                <c:manualLayout>
                  <c:x val="0.00411522633744856"/>
                  <c:y val="-0.00649066238998443"/>
                </c:manualLayout>
              </c:layout>
              <c:spPr/>
              <c:txPr>
                <a:bodyPr/>
                <a:lstStyle/>
                <a:p>
                  <a:pPr>
                    <a:defRPr sz="1400"/>
                  </a:pPr>
                  <a:endParaRPr lang="it-IT"/>
                </a:p>
              </c:txPr>
              <c:showLegendKey val="0"/>
              <c:showVal val="1"/>
              <c:showCatName val="0"/>
              <c:showSerName val="0"/>
              <c:showPercent val="0"/>
              <c:showBubbleSize val="0"/>
            </c:dLbl>
            <c:dLbl>
              <c:idx val="1"/>
              <c:layout>
                <c:manualLayout>
                  <c:x val="-0.00205777518550922"/>
                  <c:y val="-0.0194719871699536"/>
                </c:manualLayout>
              </c:layout>
              <c:spPr/>
              <c:txPr>
                <a:bodyPr/>
                <a:lstStyle/>
                <a:p>
                  <a:pPr>
                    <a:defRPr sz="1400"/>
                  </a:pPr>
                  <a:endParaRPr lang="it-IT"/>
                </a:p>
              </c:txPr>
              <c:showLegendKey val="0"/>
              <c:showVal val="1"/>
              <c:showCatName val="0"/>
              <c:showSerName val="0"/>
              <c:showPercent val="0"/>
              <c:showBubbleSize val="0"/>
            </c:dLbl>
            <c:dLbl>
              <c:idx val="2"/>
              <c:layout>
                <c:manualLayout>
                  <c:x val="0.00411506432066362"/>
                  <c:y val="-0.0227173183649459"/>
                </c:manualLayout>
              </c:layout>
              <c:spPr/>
              <c:txPr>
                <a:bodyPr/>
                <a:lstStyle/>
                <a:p>
                  <a:pPr>
                    <a:defRPr sz="1400"/>
                  </a:pPr>
                  <a:endParaRPr lang="it-IT"/>
                </a:p>
              </c:txPr>
              <c:showLegendKey val="0"/>
              <c:showVal val="1"/>
              <c:showCatName val="0"/>
              <c:showSerName val="0"/>
              <c:showPercent val="0"/>
              <c:showBubbleSize val="0"/>
            </c:dLbl>
            <c:dLbl>
              <c:idx val="3"/>
              <c:layout>
                <c:manualLayout>
                  <c:x val="0.00311525874080555"/>
                  <c:y val="-0.00829705972993733"/>
                </c:manualLayout>
              </c:layout>
              <c:spPr/>
              <c:txPr>
                <a:bodyPr/>
                <a:lstStyle/>
                <a:p>
                  <a:pPr>
                    <a:defRPr sz="1400"/>
                  </a:pPr>
                  <a:endParaRPr lang="it-IT"/>
                </a:p>
              </c:txPr>
              <c:showLegendKey val="0"/>
              <c:showVal val="1"/>
              <c:showCatName val="0"/>
              <c:showSerName val="0"/>
              <c:showPercent val="0"/>
              <c:showBubbleSize val="0"/>
            </c:dLbl>
            <c:dLbl>
              <c:idx val="4"/>
              <c:layout>
                <c:manualLayout>
                  <c:x val="-0.0041153883542335"/>
                  <c:y val="0.00324533119499227"/>
                </c:manualLayout>
              </c:layout>
              <c:spPr/>
              <c:txPr>
                <a:bodyPr/>
                <a:lstStyle/>
                <a:p>
                  <a:pPr>
                    <a:defRPr sz="1400"/>
                  </a:pPr>
                  <a:endParaRPr lang="it-IT"/>
                </a:p>
              </c:txPr>
              <c:showLegendKey val="0"/>
              <c:showVal val="1"/>
              <c:showCatName val="0"/>
              <c:showSerName val="0"/>
              <c:showPercent val="0"/>
              <c:showBubbleSize val="0"/>
            </c:dLbl>
            <c:dLbl>
              <c:idx val="5"/>
              <c:spPr/>
              <c:txPr>
                <a:bodyPr/>
                <a:lstStyle/>
                <a:p>
                  <a:pPr>
                    <a:defRPr sz="1400"/>
                  </a:pPr>
                  <a:endParaRPr lang="it-IT"/>
                </a:p>
              </c:txPr>
              <c:showLegendKey val="0"/>
              <c:showVal val="1"/>
              <c:showCatName val="0"/>
              <c:showSerName val="0"/>
              <c:showPercent val="0"/>
              <c:showBubbleSize val="0"/>
            </c:dLbl>
            <c:showLegendKey val="0"/>
            <c:showVal val="1"/>
            <c:showCatName val="0"/>
            <c:showSerName val="0"/>
            <c:showPercent val="0"/>
            <c:showBubbleSize val="0"/>
            <c:showLeaderLines val="0"/>
          </c:dLbls>
          <c:cat>
            <c:strRef>
              <c:f>Foglio1!$A$2:$A$7</c:f>
              <c:strCache>
                <c:ptCount val="6"/>
                <c:pt idx="0">
                  <c:v>non sa</c:v>
                </c:pt>
                <c:pt idx="1">
                  <c:v>pessima</c:v>
                </c:pt>
                <c:pt idx="2">
                  <c:v>difficile</c:v>
                </c:pt>
                <c:pt idx="3">
                  <c:v>sufficiente</c:v>
                </c:pt>
                <c:pt idx="4">
                  <c:v>buona</c:v>
                </c:pt>
                <c:pt idx="5">
                  <c:v>ottima</c:v>
                </c:pt>
              </c:strCache>
            </c:strRef>
          </c:cat>
          <c:val>
            <c:numRef>
              <c:f>Foglio1!$B$2:$B$7</c:f>
              <c:numCache>
                <c:formatCode>General</c:formatCode>
                <c:ptCount val="6"/>
                <c:pt idx="0">
                  <c:v>3.2</c:v>
                </c:pt>
                <c:pt idx="1">
                  <c:v>9.2</c:v>
                </c:pt>
                <c:pt idx="2">
                  <c:v>13.9</c:v>
                </c:pt>
                <c:pt idx="3">
                  <c:v>39.8</c:v>
                </c:pt>
                <c:pt idx="4">
                  <c:v>30.4</c:v>
                </c:pt>
                <c:pt idx="5">
                  <c:v>3.5</c:v>
                </c:pt>
              </c:numCache>
            </c:numRef>
          </c:val>
        </c:ser>
        <c:dLbls>
          <c:showLegendKey val="0"/>
          <c:showVal val="1"/>
          <c:showCatName val="0"/>
          <c:showSerName val="0"/>
          <c:showPercent val="0"/>
          <c:showBubbleSize val="0"/>
        </c:dLbls>
        <c:gapWidth val="150"/>
        <c:axId val="2103713192"/>
        <c:axId val="-2131527048"/>
      </c:barChart>
      <c:valAx>
        <c:axId val="-2131527048"/>
        <c:scaling>
          <c:orientation val="minMax"/>
        </c:scaling>
        <c:delete val="0"/>
        <c:axPos val="l"/>
        <c:majorGridlines/>
        <c:numFmt formatCode="General" sourceLinked="1"/>
        <c:majorTickMark val="out"/>
        <c:minorTickMark val="none"/>
        <c:tickLblPos val="nextTo"/>
        <c:txPr>
          <a:bodyPr/>
          <a:lstStyle/>
          <a:p>
            <a:pPr>
              <a:defRPr sz="1200"/>
            </a:pPr>
            <a:endParaRPr lang="it-IT"/>
          </a:p>
        </c:txPr>
        <c:crossAx val="2103713192"/>
        <c:crosses val="autoZero"/>
        <c:crossBetween val="between"/>
      </c:valAx>
      <c:catAx>
        <c:axId val="2103713192"/>
        <c:scaling>
          <c:orientation val="minMax"/>
        </c:scaling>
        <c:delete val="0"/>
        <c:axPos val="b"/>
        <c:majorTickMark val="out"/>
        <c:minorTickMark val="none"/>
        <c:tickLblPos val="nextTo"/>
        <c:crossAx val="-2131527048"/>
        <c:crosses val="autoZero"/>
        <c:auto val="1"/>
        <c:lblAlgn val="ctr"/>
        <c:lblOffset val="100"/>
        <c:noMultiLvlLbl val="0"/>
      </c:catAx>
    </c:plotArea>
    <c:plotVisOnly val="1"/>
    <c:dispBlanksAs val="gap"/>
    <c:showDLblsOverMax val="0"/>
  </c:chart>
  <c:txPr>
    <a:bodyPr/>
    <a:lstStyle/>
    <a:p>
      <a:pPr>
        <a:defRPr sz="1800"/>
      </a:pPr>
      <a:endParaRPr lang="it-IT"/>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Foglio1!$B$1</c:f>
              <c:strCache>
                <c:ptCount val="1"/>
                <c:pt idx="0">
                  <c:v>uomo</c:v>
                </c:pt>
              </c:strCache>
            </c:strRef>
          </c:tx>
          <c:invertIfNegative val="0"/>
          <c:dLbls>
            <c:dLbl>
              <c:idx val="0"/>
              <c:layout>
                <c:manualLayout>
                  <c:x val="-0.00617300152295778"/>
                  <c:y val="-0.00324533119499227"/>
                </c:manualLayout>
              </c:layout>
              <c:showLegendKey val="0"/>
              <c:showVal val="1"/>
              <c:showCatName val="0"/>
              <c:showSerName val="0"/>
              <c:showPercent val="0"/>
              <c:showBubbleSize val="0"/>
            </c:dLbl>
            <c:dLbl>
              <c:idx val="1"/>
              <c:layout>
                <c:manualLayout>
                  <c:x val="-0.00205761316872428"/>
                  <c:y val="-0.00324533119499227"/>
                </c:manualLayout>
              </c:layout>
              <c:showLegendKey val="0"/>
              <c:showVal val="1"/>
              <c:showCatName val="0"/>
              <c:showSerName val="0"/>
              <c:showPercent val="0"/>
              <c:showBubbleSize val="0"/>
            </c:dLbl>
            <c:dLbl>
              <c:idx val="2"/>
              <c:layout>
                <c:manualLayout>
                  <c:x val="-0.0102883898771913"/>
                  <c:y val="-2.97485256299226E-17"/>
                </c:manualLayout>
              </c:layout>
              <c:showLegendKey val="0"/>
              <c:showVal val="1"/>
              <c:showCatName val="0"/>
              <c:showSerName val="0"/>
              <c:showPercent val="0"/>
              <c:showBubbleSize val="0"/>
            </c:dLbl>
            <c:dLbl>
              <c:idx val="3"/>
              <c:layout>
                <c:manualLayout>
                  <c:x val="-0.00923025825475519"/>
                  <c:y val="0.00370248847907426"/>
                </c:manualLayout>
              </c:layout>
              <c:showLegendKey val="0"/>
              <c:showVal val="1"/>
              <c:showCatName val="0"/>
              <c:showSerName val="0"/>
              <c:showPercent val="0"/>
              <c:showBubbleSize val="0"/>
            </c:dLbl>
            <c:dLbl>
              <c:idx val="4"/>
              <c:layout>
                <c:manualLayout>
                  <c:x val="-0.00411522633744856"/>
                  <c:y val="-0.0129815803178585"/>
                </c:manualLayout>
              </c:layout>
              <c:showLegendKey val="0"/>
              <c:showVal val="1"/>
              <c:showCatName val="0"/>
              <c:showSerName val="0"/>
              <c:showPercent val="0"/>
              <c:showBubbleSize val="0"/>
            </c:dLbl>
            <c:txPr>
              <a:bodyPr/>
              <a:lstStyle/>
              <a:p>
                <a:pPr>
                  <a:defRPr sz="1100"/>
                </a:pPr>
                <a:endParaRPr lang="it-IT"/>
              </a:p>
            </c:txPr>
            <c:showLegendKey val="0"/>
            <c:showVal val="1"/>
            <c:showCatName val="0"/>
            <c:showSerName val="0"/>
            <c:showPercent val="0"/>
            <c:showBubbleSize val="0"/>
            <c:showLeaderLines val="0"/>
          </c:dLbls>
          <c:cat>
            <c:strRef>
              <c:f>Foglio1!$A$2:$A$6</c:f>
              <c:strCache>
                <c:ptCount val="5"/>
                <c:pt idx="0">
                  <c:v>pessima</c:v>
                </c:pt>
                <c:pt idx="1">
                  <c:v>difficile</c:v>
                </c:pt>
                <c:pt idx="2">
                  <c:v>sufficiente</c:v>
                </c:pt>
                <c:pt idx="3">
                  <c:v>buona</c:v>
                </c:pt>
                <c:pt idx="4">
                  <c:v>ottima</c:v>
                </c:pt>
              </c:strCache>
            </c:strRef>
          </c:cat>
          <c:val>
            <c:numRef>
              <c:f>Foglio1!$B$2:$B$6</c:f>
              <c:numCache>
                <c:formatCode>General</c:formatCode>
                <c:ptCount val="5"/>
                <c:pt idx="0">
                  <c:v>34.5</c:v>
                </c:pt>
                <c:pt idx="1">
                  <c:v>49.6</c:v>
                </c:pt>
                <c:pt idx="2">
                  <c:v>46.8</c:v>
                </c:pt>
                <c:pt idx="3">
                  <c:v>48.0</c:v>
                </c:pt>
                <c:pt idx="4">
                  <c:v>59.8</c:v>
                </c:pt>
              </c:numCache>
            </c:numRef>
          </c:val>
        </c:ser>
        <c:ser>
          <c:idx val="1"/>
          <c:order val="1"/>
          <c:tx>
            <c:strRef>
              <c:f>Foglio1!$C$1</c:f>
              <c:strCache>
                <c:ptCount val="1"/>
                <c:pt idx="0">
                  <c:v>donna</c:v>
                </c:pt>
              </c:strCache>
            </c:strRef>
          </c:tx>
          <c:invertIfNegative val="0"/>
          <c:dLbls>
            <c:dLbl>
              <c:idx val="0"/>
              <c:layout>
                <c:manualLayout>
                  <c:x val="-1.88612361600296E-17"/>
                  <c:y val="0.0194719871699536"/>
                </c:manualLayout>
              </c:layout>
              <c:showLegendKey val="0"/>
              <c:showVal val="1"/>
              <c:showCatName val="0"/>
              <c:showSerName val="0"/>
              <c:showPercent val="0"/>
              <c:showBubbleSize val="0"/>
            </c:dLbl>
            <c:txPr>
              <a:bodyPr/>
              <a:lstStyle/>
              <a:p>
                <a:pPr>
                  <a:defRPr sz="1100"/>
                </a:pPr>
                <a:endParaRPr lang="it-IT"/>
              </a:p>
            </c:txPr>
            <c:showLegendKey val="0"/>
            <c:showVal val="1"/>
            <c:showCatName val="0"/>
            <c:showSerName val="0"/>
            <c:showPercent val="0"/>
            <c:showBubbleSize val="0"/>
            <c:showLeaderLines val="0"/>
          </c:dLbls>
          <c:cat>
            <c:strRef>
              <c:f>Foglio1!$A$2:$A$6</c:f>
              <c:strCache>
                <c:ptCount val="5"/>
                <c:pt idx="0">
                  <c:v>pessima</c:v>
                </c:pt>
                <c:pt idx="1">
                  <c:v>difficile</c:v>
                </c:pt>
                <c:pt idx="2">
                  <c:v>sufficiente</c:v>
                </c:pt>
                <c:pt idx="3">
                  <c:v>buona</c:v>
                </c:pt>
                <c:pt idx="4">
                  <c:v>ottima</c:v>
                </c:pt>
              </c:strCache>
            </c:strRef>
          </c:cat>
          <c:val>
            <c:numRef>
              <c:f>Foglio1!$C$2:$C$6</c:f>
              <c:numCache>
                <c:formatCode>General</c:formatCode>
                <c:ptCount val="5"/>
                <c:pt idx="0">
                  <c:v>65.5</c:v>
                </c:pt>
                <c:pt idx="1">
                  <c:v>50.4</c:v>
                </c:pt>
                <c:pt idx="2">
                  <c:v>53.2</c:v>
                </c:pt>
                <c:pt idx="3">
                  <c:v>52.0</c:v>
                </c:pt>
                <c:pt idx="4">
                  <c:v>40.2</c:v>
                </c:pt>
              </c:numCache>
            </c:numRef>
          </c:val>
        </c:ser>
        <c:dLbls>
          <c:showLegendKey val="0"/>
          <c:showVal val="1"/>
          <c:showCatName val="0"/>
          <c:showSerName val="0"/>
          <c:showPercent val="0"/>
          <c:showBubbleSize val="0"/>
        </c:dLbls>
        <c:gapWidth val="150"/>
        <c:axId val="-2131671128"/>
        <c:axId val="2102577896"/>
      </c:barChart>
      <c:valAx>
        <c:axId val="2102577896"/>
        <c:scaling>
          <c:orientation val="minMax"/>
        </c:scaling>
        <c:delete val="0"/>
        <c:axPos val="l"/>
        <c:majorGridlines/>
        <c:numFmt formatCode="General" sourceLinked="1"/>
        <c:majorTickMark val="out"/>
        <c:minorTickMark val="none"/>
        <c:tickLblPos val="nextTo"/>
        <c:txPr>
          <a:bodyPr/>
          <a:lstStyle/>
          <a:p>
            <a:pPr>
              <a:defRPr sz="1400"/>
            </a:pPr>
            <a:endParaRPr lang="it-IT"/>
          </a:p>
        </c:txPr>
        <c:crossAx val="-2131671128"/>
        <c:crosses val="autoZero"/>
        <c:crossBetween val="between"/>
      </c:valAx>
      <c:catAx>
        <c:axId val="-2131671128"/>
        <c:scaling>
          <c:orientation val="minMax"/>
        </c:scaling>
        <c:delete val="0"/>
        <c:axPos val="b"/>
        <c:majorTickMark val="out"/>
        <c:minorTickMark val="none"/>
        <c:tickLblPos val="nextTo"/>
        <c:txPr>
          <a:bodyPr/>
          <a:lstStyle/>
          <a:p>
            <a:pPr>
              <a:defRPr sz="1400"/>
            </a:pPr>
            <a:endParaRPr lang="it-IT"/>
          </a:p>
        </c:txPr>
        <c:crossAx val="2102577896"/>
        <c:crosses val="autoZero"/>
        <c:auto val="1"/>
        <c:lblAlgn val="ctr"/>
        <c:lblOffset val="100"/>
        <c:noMultiLvlLbl val="0"/>
      </c:catAx>
    </c:plotArea>
    <c:legend>
      <c:legendPos val="b"/>
      <c:layout/>
      <c:overlay val="0"/>
      <c:txPr>
        <a:bodyPr/>
        <a:lstStyle/>
        <a:p>
          <a:pPr>
            <a:defRPr sz="1400"/>
          </a:pPr>
          <a:endParaRPr lang="it-IT"/>
        </a:p>
      </c:txPr>
    </c:legend>
    <c:plotVisOnly val="1"/>
    <c:dispBlanksAs val="gap"/>
    <c:showDLblsOverMax val="0"/>
  </c:chart>
  <c:txPr>
    <a:bodyPr/>
    <a:lstStyle/>
    <a:p>
      <a:pPr>
        <a:defRPr sz="1800"/>
      </a:pPr>
      <a:endParaRPr lang="it-IT"/>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Foglio1!$B$1</c:f>
              <c:strCache>
                <c:ptCount val="1"/>
                <c:pt idx="0">
                  <c:v>%</c:v>
                </c:pt>
              </c:strCache>
            </c:strRef>
          </c:tx>
          <c:dLbls>
            <c:dLbl>
              <c:idx val="3"/>
              <c:layout>
                <c:manualLayout>
                  <c:x val="-0.0410649363274035"/>
                  <c:y val="0.156233054643711"/>
                </c:manualLayout>
              </c:layout>
              <c:showLegendKey val="0"/>
              <c:showVal val="0"/>
              <c:showCatName val="1"/>
              <c:showSerName val="0"/>
              <c:showPercent val="1"/>
              <c:showBubbleSize val="0"/>
            </c:dLbl>
            <c:txPr>
              <a:bodyPr/>
              <a:lstStyle/>
              <a:p>
                <a:pPr>
                  <a:defRPr sz="1000"/>
                </a:pPr>
                <a:endParaRPr lang="it-IT"/>
              </a:p>
            </c:txPr>
            <c:showLegendKey val="0"/>
            <c:showVal val="0"/>
            <c:showCatName val="1"/>
            <c:showSerName val="0"/>
            <c:showPercent val="1"/>
            <c:showBubbleSize val="0"/>
            <c:showLeaderLines val="1"/>
          </c:dLbls>
          <c:cat>
            <c:strRef>
              <c:f>Foglio1!$A$2:$A$11</c:f>
              <c:strCache>
                <c:ptCount val="10"/>
                <c:pt idx="0">
                  <c:v>pensionati</c:v>
                </c:pt>
                <c:pt idx="1">
                  <c:v>disoccupati</c:v>
                </c:pt>
                <c:pt idx="2">
                  <c:v>impiegati</c:v>
                </c:pt>
                <c:pt idx="3">
                  <c:v>casalinghe</c:v>
                </c:pt>
                <c:pt idx="4">
                  <c:v>studenti</c:v>
                </c:pt>
                <c:pt idx="5">
                  <c:v>insegnanti</c:v>
                </c:pt>
                <c:pt idx="6">
                  <c:v>commercianti</c:v>
                </c:pt>
                <c:pt idx="7">
                  <c:v>operai</c:v>
                </c:pt>
                <c:pt idx="8">
                  <c:v>professionisti</c:v>
                </c:pt>
                <c:pt idx="9">
                  <c:v>lav. autonomi</c:v>
                </c:pt>
              </c:strCache>
            </c:strRef>
          </c:cat>
          <c:val>
            <c:numRef>
              <c:f>Foglio1!$B$2:$B$11</c:f>
              <c:numCache>
                <c:formatCode>General</c:formatCode>
                <c:ptCount val="10"/>
                <c:pt idx="0">
                  <c:v>24.0</c:v>
                </c:pt>
                <c:pt idx="1">
                  <c:v>21.8</c:v>
                </c:pt>
                <c:pt idx="2">
                  <c:v>20.5</c:v>
                </c:pt>
                <c:pt idx="3">
                  <c:v>8.7</c:v>
                </c:pt>
                <c:pt idx="4">
                  <c:v>5.3</c:v>
                </c:pt>
                <c:pt idx="5">
                  <c:v>4.4</c:v>
                </c:pt>
                <c:pt idx="6">
                  <c:v>4.0</c:v>
                </c:pt>
                <c:pt idx="7">
                  <c:v>2.5</c:v>
                </c:pt>
                <c:pt idx="8">
                  <c:v>2.2</c:v>
                </c:pt>
                <c:pt idx="9">
                  <c:v>2.2</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it-IT"/>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Foglio1!$B$1</c:f>
              <c:strCache>
                <c:ptCount val="1"/>
                <c:pt idx="0">
                  <c:v>Giachetti</c:v>
                </c:pt>
              </c:strCache>
            </c:strRef>
          </c:tx>
          <c:invertIfNegative val="0"/>
          <c:dLbls>
            <c:dLbl>
              <c:idx val="0"/>
              <c:layout>
                <c:manualLayout>
                  <c:x val="-0.00617300152295778"/>
                  <c:y val="-0.00324533119499227"/>
                </c:manualLayout>
              </c:layout>
              <c:showLegendKey val="0"/>
              <c:showVal val="1"/>
              <c:showCatName val="0"/>
              <c:showSerName val="0"/>
              <c:showPercent val="0"/>
              <c:showBubbleSize val="0"/>
            </c:dLbl>
            <c:dLbl>
              <c:idx val="1"/>
              <c:layout>
                <c:manualLayout>
                  <c:x val="-0.00205761316872428"/>
                  <c:y val="-0.00324533119499227"/>
                </c:manualLayout>
              </c:layout>
              <c:showLegendKey val="0"/>
              <c:showVal val="1"/>
              <c:showCatName val="0"/>
              <c:showSerName val="0"/>
              <c:showPercent val="0"/>
              <c:showBubbleSize val="0"/>
            </c:dLbl>
            <c:dLbl>
              <c:idx val="2"/>
              <c:layout>
                <c:manualLayout>
                  <c:x val="-0.0102883898771913"/>
                  <c:y val="-2.97485256299226E-17"/>
                </c:manualLayout>
              </c:layout>
              <c:showLegendKey val="0"/>
              <c:showVal val="1"/>
              <c:showCatName val="0"/>
              <c:showSerName val="0"/>
              <c:showPercent val="0"/>
              <c:showBubbleSize val="0"/>
            </c:dLbl>
            <c:dLbl>
              <c:idx val="3"/>
              <c:layout>
                <c:manualLayout>
                  <c:x val="-0.00923025825475519"/>
                  <c:y val="0.00370248847907426"/>
                </c:manualLayout>
              </c:layout>
              <c:showLegendKey val="0"/>
              <c:showVal val="1"/>
              <c:showCatName val="0"/>
              <c:showSerName val="0"/>
              <c:showPercent val="0"/>
              <c:showBubbleSize val="0"/>
            </c:dLbl>
            <c:dLbl>
              <c:idx val="4"/>
              <c:layout>
                <c:manualLayout>
                  <c:x val="-0.00411522633744856"/>
                  <c:y val="-0.0129815803178585"/>
                </c:manualLayout>
              </c:layout>
              <c:showLegendKey val="0"/>
              <c:showVal val="1"/>
              <c:showCatName val="0"/>
              <c:showSerName val="0"/>
              <c:showPercent val="0"/>
              <c:showBubbleSize val="0"/>
            </c:dLbl>
            <c:txPr>
              <a:bodyPr/>
              <a:lstStyle/>
              <a:p>
                <a:pPr>
                  <a:defRPr sz="1100"/>
                </a:pPr>
                <a:endParaRPr lang="it-IT"/>
              </a:p>
            </c:txPr>
            <c:showLegendKey val="0"/>
            <c:showVal val="1"/>
            <c:showCatName val="0"/>
            <c:showSerName val="0"/>
            <c:showPercent val="0"/>
            <c:showBubbleSize val="0"/>
            <c:showLeaderLines val="0"/>
          </c:dLbls>
          <c:cat>
            <c:strRef>
              <c:f>Foglio1!$A$2:$A$6</c:f>
              <c:strCache>
                <c:ptCount val="5"/>
                <c:pt idx="0">
                  <c:v>pessina</c:v>
                </c:pt>
                <c:pt idx="1">
                  <c:v>difficile</c:v>
                </c:pt>
                <c:pt idx="2">
                  <c:v>sufficiente</c:v>
                </c:pt>
                <c:pt idx="3">
                  <c:v>buona</c:v>
                </c:pt>
                <c:pt idx="4">
                  <c:v>ottima</c:v>
                </c:pt>
              </c:strCache>
            </c:strRef>
          </c:cat>
          <c:val>
            <c:numRef>
              <c:f>Foglio1!$B$2:$B$6</c:f>
              <c:numCache>
                <c:formatCode>General</c:formatCode>
                <c:ptCount val="5"/>
                <c:pt idx="0">
                  <c:v>-7.0</c:v>
                </c:pt>
                <c:pt idx="1">
                  <c:v>-8.8</c:v>
                </c:pt>
                <c:pt idx="2">
                  <c:v>2.5</c:v>
                </c:pt>
                <c:pt idx="3">
                  <c:v>2.5</c:v>
                </c:pt>
                <c:pt idx="4">
                  <c:v>13.2</c:v>
                </c:pt>
              </c:numCache>
            </c:numRef>
          </c:val>
        </c:ser>
        <c:ser>
          <c:idx val="1"/>
          <c:order val="1"/>
          <c:tx>
            <c:strRef>
              <c:f>Foglio1!$C$1</c:f>
              <c:strCache>
                <c:ptCount val="1"/>
                <c:pt idx="0">
                  <c:v>Raggi</c:v>
                </c:pt>
              </c:strCache>
            </c:strRef>
          </c:tx>
          <c:invertIfNegative val="0"/>
          <c:dLbls>
            <c:dLbl>
              <c:idx val="4"/>
              <c:layout>
                <c:manualLayout>
                  <c:x val="0.0185185185185185"/>
                  <c:y val="0.0811337909505855"/>
                </c:manualLayout>
              </c:layout>
              <c:showLegendKey val="0"/>
              <c:showVal val="1"/>
              <c:showCatName val="0"/>
              <c:showSerName val="0"/>
              <c:showPercent val="0"/>
              <c:showBubbleSize val="0"/>
            </c:dLbl>
            <c:txPr>
              <a:bodyPr/>
              <a:lstStyle/>
              <a:p>
                <a:pPr>
                  <a:defRPr sz="1100"/>
                </a:pPr>
                <a:endParaRPr lang="it-IT"/>
              </a:p>
            </c:txPr>
            <c:showLegendKey val="0"/>
            <c:showVal val="1"/>
            <c:showCatName val="0"/>
            <c:showSerName val="0"/>
            <c:showPercent val="0"/>
            <c:showBubbleSize val="0"/>
            <c:showLeaderLines val="0"/>
          </c:dLbls>
          <c:cat>
            <c:strRef>
              <c:f>Foglio1!$A$2:$A$6</c:f>
              <c:strCache>
                <c:ptCount val="5"/>
                <c:pt idx="0">
                  <c:v>pessina</c:v>
                </c:pt>
                <c:pt idx="1">
                  <c:v>difficile</c:v>
                </c:pt>
                <c:pt idx="2">
                  <c:v>sufficiente</c:v>
                </c:pt>
                <c:pt idx="3">
                  <c:v>buona</c:v>
                </c:pt>
                <c:pt idx="4">
                  <c:v>ottima</c:v>
                </c:pt>
              </c:strCache>
            </c:strRef>
          </c:cat>
          <c:val>
            <c:numRef>
              <c:f>Foglio1!$C$2:$C$6</c:f>
              <c:numCache>
                <c:formatCode>General</c:formatCode>
                <c:ptCount val="5"/>
                <c:pt idx="0">
                  <c:v>4.0</c:v>
                </c:pt>
                <c:pt idx="1">
                  <c:v>-3.0</c:v>
                </c:pt>
                <c:pt idx="2">
                  <c:v>-4.7</c:v>
                </c:pt>
                <c:pt idx="3">
                  <c:v>6.7</c:v>
                </c:pt>
                <c:pt idx="4">
                  <c:v>-0.3</c:v>
                </c:pt>
              </c:numCache>
            </c:numRef>
          </c:val>
        </c:ser>
        <c:dLbls>
          <c:showLegendKey val="0"/>
          <c:showVal val="1"/>
          <c:showCatName val="0"/>
          <c:showSerName val="0"/>
          <c:showPercent val="0"/>
          <c:showBubbleSize val="0"/>
        </c:dLbls>
        <c:gapWidth val="150"/>
        <c:axId val="2143154152"/>
        <c:axId val="-2139891208"/>
      </c:barChart>
      <c:valAx>
        <c:axId val="-2139891208"/>
        <c:scaling>
          <c:orientation val="minMax"/>
        </c:scaling>
        <c:delete val="0"/>
        <c:axPos val="l"/>
        <c:majorGridlines/>
        <c:title>
          <c:tx>
            <c:rich>
              <a:bodyPr rot="-5400000" vert="horz"/>
              <a:lstStyle/>
              <a:p>
                <a:pPr>
                  <a:defRPr/>
                </a:pPr>
                <a:r>
                  <a:rPr lang="it-IT" sz="1400" b="1" i="0" baseline="0" dirty="0" smtClean="0">
                    <a:effectLst/>
                  </a:rPr>
                  <a:t>Differenza rispetto alla media</a:t>
                </a:r>
                <a:endParaRPr lang="it-IT" sz="1400" dirty="0">
                  <a:effectLst/>
                </a:endParaRPr>
              </a:p>
            </c:rich>
          </c:tx>
          <c:layout/>
          <c:overlay val="0"/>
        </c:title>
        <c:numFmt formatCode="General" sourceLinked="1"/>
        <c:majorTickMark val="out"/>
        <c:minorTickMark val="none"/>
        <c:tickLblPos val="nextTo"/>
        <c:txPr>
          <a:bodyPr/>
          <a:lstStyle/>
          <a:p>
            <a:pPr>
              <a:defRPr sz="1400"/>
            </a:pPr>
            <a:endParaRPr lang="it-IT"/>
          </a:p>
        </c:txPr>
        <c:crossAx val="2143154152"/>
        <c:crosses val="autoZero"/>
        <c:crossBetween val="between"/>
      </c:valAx>
      <c:catAx>
        <c:axId val="2143154152"/>
        <c:scaling>
          <c:orientation val="minMax"/>
        </c:scaling>
        <c:delete val="0"/>
        <c:axPos val="b"/>
        <c:majorTickMark val="out"/>
        <c:minorTickMark val="none"/>
        <c:tickLblPos val="nextTo"/>
        <c:txPr>
          <a:bodyPr anchor="b" anchorCtr="1"/>
          <a:lstStyle/>
          <a:p>
            <a:pPr>
              <a:defRPr sz="1400"/>
            </a:pPr>
            <a:endParaRPr lang="it-IT"/>
          </a:p>
        </c:txPr>
        <c:crossAx val="-2139891208"/>
        <c:crosses val="autoZero"/>
        <c:auto val="1"/>
        <c:lblAlgn val="ctr"/>
        <c:lblOffset val="100"/>
        <c:noMultiLvlLbl val="0"/>
      </c:catAx>
    </c:plotArea>
    <c:legend>
      <c:legendPos val="b"/>
      <c:layout/>
      <c:overlay val="0"/>
      <c:txPr>
        <a:bodyPr/>
        <a:lstStyle/>
        <a:p>
          <a:pPr>
            <a:defRPr sz="1400"/>
          </a:pPr>
          <a:endParaRPr lang="it-IT"/>
        </a:p>
      </c:txPr>
    </c:legend>
    <c:plotVisOnly val="1"/>
    <c:dispBlanksAs val="gap"/>
    <c:showDLblsOverMax val="0"/>
  </c:chart>
  <c:txPr>
    <a:bodyPr/>
    <a:lstStyle/>
    <a:p>
      <a:pPr>
        <a:defRPr sz="1800"/>
      </a:pPr>
      <a:endParaRPr lang="it-IT"/>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Foglio1!$B$1</c:f>
              <c:strCache>
                <c:ptCount val="1"/>
                <c:pt idx="0">
                  <c:v>Fassino</c:v>
                </c:pt>
              </c:strCache>
            </c:strRef>
          </c:tx>
          <c:spPr>
            <a:solidFill>
              <a:srgbClr val="B4B392">
                <a:lumMod val="50000"/>
              </a:srgbClr>
            </a:solidFill>
          </c:spPr>
          <c:invertIfNegative val="0"/>
          <c:dLbls>
            <c:dLbl>
              <c:idx val="0"/>
              <c:spPr/>
              <c:txPr>
                <a:bodyPr/>
                <a:lstStyle/>
                <a:p>
                  <a:pPr>
                    <a:defRPr sz="900"/>
                  </a:pPr>
                  <a:endParaRPr lang="it-IT"/>
                </a:p>
              </c:txPr>
              <c:showLegendKey val="0"/>
              <c:showVal val="1"/>
              <c:showCatName val="0"/>
              <c:showSerName val="0"/>
              <c:showPercent val="0"/>
              <c:showBubbleSize val="0"/>
            </c:dLbl>
            <c:dLbl>
              <c:idx val="1"/>
              <c:spPr/>
              <c:txPr>
                <a:bodyPr/>
                <a:lstStyle/>
                <a:p>
                  <a:pPr>
                    <a:defRPr sz="900"/>
                  </a:pPr>
                  <a:endParaRPr lang="it-IT"/>
                </a:p>
              </c:txPr>
              <c:showLegendKey val="0"/>
              <c:showVal val="1"/>
              <c:showCatName val="0"/>
              <c:showSerName val="0"/>
              <c:showPercent val="0"/>
              <c:showBubbleSize val="0"/>
            </c:dLbl>
            <c:dLbl>
              <c:idx val="2"/>
              <c:spPr/>
              <c:txPr>
                <a:bodyPr/>
                <a:lstStyle/>
                <a:p>
                  <a:pPr>
                    <a:defRPr sz="900"/>
                  </a:pPr>
                  <a:endParaRPr lang="it-IT"/>
                </a:p>
              </c:txPr>
              <c:showLegendKey val="0"/>
              <c:showVal val="1"/>
              <c:showCatName val="0"/>
              <c:showSerName val="0"/>
              <c:showPercent val="0"/>
              <c:showBubbleSize val="0"/>
            </c:dLbl>
            <c:dLbl>
              <c:idx val="3"/>
              <c:spPr/>
              <c:txPr>
                <a:bodyPr/>
                <a:lstStyle/>
                <a:p>
                  <a:pPr>
                    <a:defRPr sz="900"/>
                  </a:pPr>
                  <a:endParaRPr lang="it-IT"/>
                </a:p>
              </c:txPr>
              <c:showLegendKey val="0"/>
              <c:showVal val="1"/>
              <c:showCatName val="0"/>
              <c:showSerName val="0"/>
              <c:showPercent val="0"/>
              <c:showBubbleSize val="0"/>
            </c:dLbl>
            <c:dLbl>
              <c:idx val="4"/>
              <c:spPr/>
              <c:txPr>
                <a:bodyPr/>
                <a:lstStyle/>
                <a:p>
                  <a:pPr>
                    <a:defRPr sz="900"/>
                  </a:pPr>
                  <a:endParaRPr lang="it-IT"/>
                </a:p>
              </c:txPr>
              <c:showLegendKey val="0"/>
              <c:showVal val="1"/>
              <c:showCatName val="0"/>
              <c:showSerName val="0"/>
              <c:showPercent val="0"/>
              <c:showBubbleSize val="0"/>
            </c:dLbl>
            <c:dLbl>
              <c:idx val="5"/>
              <c:spPr/>
              <c:txPr>
                <a:bodyPr/>
                <a:lstStyle/>
                <a:p>
                  <a:pPr>
                    <a:defRPr sz="900"/>
                  </a:pPr>
                  <a:endParaRPr lang="it-IT"/>
                </a:p>
              </c:txPr>
              <c:showLegendKey val="0"/>
              <c:showVal val="1"/>
              <c:showCatName val="0"/>
              <c:showSerName val="0"/>
              <c:showPercent val="0"/>
              <c:showBubbleSize val="0"/>
            </c:dLbl>
            <c:showLegendKey val="0"/>
            <c:showVal val="1"/>
            <c:showCatName val="0"/>
            <c:showSerName val="0"/>
            <c:showPercent val="0"/>
            <c:showBubbleSize val="0"/>
            <c:showLeaderLines val="0"/>
          </c:dLbls>
          <c:cat>
            <c:strRef>
              <c:f>Foglio1!$A$2:$A$7</c:f>
              <c:strCache>
                <c:ptCount val="6"/>
                <c:pt idx="0">
                  <c:v>18-24 anni</c:v>
                </c:pt>
                <c:pt idx="1">
                  <c:v>25-34 anni</c:v>
                </c:pt>
                <c:pt idx="2">
                  <c:v>35-44 anni</c:v>
                </c:pt>
                <c:pt idx="3">
                  <c:v>45-54 anni</c:v>
                </c:pt>
                <c:pt idx="4">
                  <c:v>55-64 anni</c:v>
                </c:pt>
                <c:pt idx="5">
                  <c:v>65 anni e oltre</c:v>
                </c:pt>
              </c:strCache>
            </c:strRef>
          </c:cat>
          <c:val>
            <c:numRef>
              <c:f>Foglio1!$B$2:$B$7</c:f>
              <c:numCache>
                <c:formatCode>General</c:formatCode>
                <c:ptCount val="6"/>
                <c:pt idx="0">
                  <c:v>-5.3</c:v>
                </c:pt>
                <c:pt idx="1">
                  <c:v>-4.8</c:v>
                </c:pt>
                <c:pt idx="2">
                  <c:v>-8.4</c:v>
                </c:pt>
                <c:pt idx="3">
                  <c:v>-5.7</c:v>
                </c:pt>
                <c:pt idx="4">
                  <c:v>3.5</c:v>
                </c:pt>
                <c:pt idx="5">
                  <c:v>20.0</c:v>
                </c:pt>
              </c:numCache>
            </c:numRef>
          </c:val>
        </c:ser>
        <c:ser>
          <c:idx val="1"/>
          <c:order val="1"/>
          <c:tx>
            <c:strRef>
              <c:f>Foglio1!$C$1</c:f>
              <c:strCache>
                <c:ptCount val="1"/>
                <c:pt idx="0">
                  <c:v>Appendino</c:v>
                </c:pt>
              </c:strCache>
            </c:strRef>
          </c:tx>
          <c:invertIfNegative val="0"/>
          <c:dLbls>
            <c:txPr>
              <a:bodyPr/>
              <a:lstStyle/>
              <a:p>
                <a:pPr>
                  <a:defRPr sz="900"/>
                </a:pPr>
                <a:endParaRPr lang="it-IT"/>
              </a:p>
            </c:txPr>
            <c:showLegendKey val="0"/>
            <c:showVal val="1"/>
            <c:showCatName val="0"/>
            <c:showSerName val="0"/>
            <c:showPercent val="0"/>
            <c:showBubbleSize val="0"/>
            <c:showLeaderLines val="0"/>
          </c:dLbls>
          <c:cat>
            <c:strRef>
              <c:f>Foglio1!$A$2:$A$7</c:f>
              <c:strCache>
                <c:ptCount val="6"/>
                <c:pt idx="0">
                  <c:v>18-24 anni</c:v>
                </c:pt>
                <c:pt idx="1">
                  <c:v>25-34 anni</c:v>
                </c:pt>
                <c:pt idx="2">
                  <c:v>35-44 anni</c:v>
                </c:pt>
                <c:pt idx="3">
                  <c:v>45-54 anni</c:v>
                </c:pt>
                <c:pt idx="4">
                  <c:v>55-64 anni</c:v>
                </c:pt>
                <c:pt idx="5">
                  <c:v>65 anni e oltre</c:v>
                </c:pt>
              </c:strCache>
            </c:strRef>
          </c:cat>
          <c:val>
            <c:numRef>
              <c:f>Foglio1!$C$2:$C$7</c:f>
              <c:numCache>
                <c:formatCode>General</c:formatCode>
                <c:ptCount val="6"/>
                <c:pt idx="0">
                  <c:v>0.8</c:v>
                </c:pt>
                <c:pt idx="1">
                  <c:v>2.0</c:v>
                </c:pt>
                <c:pt idx="2">
                  <c:v>9.6</c:v>
                </c:pt>
                <c:pt idx="3">
                  <c:v>6.4</c:v>
                </c:pt>
                <c:pt idx="4">
                  <c:v>-2.6</c:v>
                </c:pt>
                <c:pt idx="5">
                  <c:v>-17.8</c:v>
                </c:pt>
              </c:numCache>
            </c:numRef>
          </c:val>
        </c:ser>
        <c:dLbls>
          <c:showLegendKey val="0"/>
          <c:showVal val="1"/>
          <c:showCatName val="0"/>
          <c:showSerName val="0"/>
          <c:showPercent val="0"/>
          <c:showBubbleSize val="0"/>
        </c:dLbls>
        <c:gapWidth val="150"/>
        <c:axId val="-2122225688"/>
        <c:axId val="-2122194216"/>
      </c:barChart>
      <c:valAx>
        <c:axId val="-2122194216"/>
        <c:scaling>
          <c:orientation val="minMax"/>
        </c:scaling>
        <c:delete val="0"/>
        <c:axPos val="l"/>
        <c:majorGridlines/>
        <c:numFmt formatCode="General" sourceLinked="1"/>
        <c:majorTickMark val="out"/>
        <c:minorTickMark val="none"/>
        <c:tickLblPos val="nextTo"/>
        <c:txPr>
          <a:bodyPr/>
          <a:lstStyle/>
          <a:p>
            <a:pPr>
              <a:defRPr sz="1400"/>
            </a:pPr>
            <a:endParaRPr lang="it-IT"/>
          </a:p>
        </c:txPr>
        <c:crossAx val="-2122225688"/>
        <c:crosses val="autoZero"/>
        <c:crossBetween val="between"/>
      </c:valAx>
      <c:catAx>
        <c:axId val="-2122225688"/>
        <c:scaling>
          <c:orientation val="minMax"/>
        </c:scaling>
        <c:delete val="0"/>
        <c:axPos val="b"/>
        <c:majorTickMark val="out"/>
        <c:minorTickMark val="none"/>
        <c:tickLblPos val="nextTo"/>
        <c:txPr>
          <a:bodyPr/>
          <a:lstStyle/>
          <a:p>
            <a:pPr>
              <a:defRPr sz="1000" b="1"/>
            </a:pPr>
            <a:endParaRPr lang="it-IT"/>
          </a:p>
        </c:txPr>
        <c:crossAx val="-2122194216"/>
        <c:crosses val="autoZero"/>
        <c:auto val="1"/>
        <c:lblAlgn val="ctr"/>
        <c:lblOffset val="100"/>
        <c:noMultiLvlLbl val="0"/>
      </c:catAx>
    </c:plotArea>
    <c:legend>
      <c:legendPos val="t"/>
      <c:layout/>
      <c:overlay val="0"/>
      <c:txPr>
        <a:bodyPr/>
        <a:lstStyle/>
        <a:p>
          <a:pPr>
            <a:defRPr sz="1400"/>
          </a:pPr>
          <a:endParaRPr lang="it-IT"/>
        </a:p>
      </c:txPr>
    </c:legend>
    <c:plotVisOnly val="1"/>
    <c:dispBlanksAs val="gap"/>
    <c:showDLblsOverMax val="0"/>
  </c:chart>
  <c:txPr>
    <a:bodyPr/>
    <a:lstStyle/>
    <a:p>
      <a:pPr>
        <a:defRPr sz="1800"/>
      </a:pPr>
      <a:endParaRPr lang="it-IT"/>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Foglio1!$B$1</c:f>
              <c:strCache>
                <c:ptCount val="1"/>
                <c:pt idx="0">
                  <c:v>Sala</c:v>
                </c:pt>
              </c:strCache>
            </c:strRef>
          </c:tx>
          <c:spPr>
            <a:solidFill>
              <a:srgbClr val="B4B392">
                <a:lumMod val="50000"/>
              </a:srgbClr>
            </a:solidFill>
          </c:spPr>
          <c:invertIfNegative val="0"/>
          <c:dLbls>
            <c:dLbl>
              <c:idx val="0"/>
              <c:spPr/>
              <c:txPr>
                <a:bodyPr/>
                <a:lstStyle/>
                <a:p>
                  <a:pPr>
                    <a:defRPr sz="900"/>
                  </a:pPr>
                  <a:endParaRPr lang="it-IT"/>
                </a:p>
              </c:txPr>
              <c:showLegendKey val="0"/>
              <c:showVal val="1"/>
              <c:showCatName val="0"/>
              <c:showSerName val="0"/>
              <c:showPercent val="0"/>
              <c:showBubbleSize val="0"/>
            </c:dLbl>
            <c:dLbl>
              <c:idx val="1"/>
              <c:spPr/>
              <c:txPr>
                <a:bodyPr/>
                <a:lstStyle/>
                <a:p>
                  <a:pPr>
                    <a:defRPr sz="900"/>
                  </a:pPr>
                  <a:endParaRPr lang="it-IT"/>
                </a:p>
              </c:txPr>
              <c:showLegendKey val="0"/>
              <c:showVal val="1"/>
              <c:showCatName val="0"/>
              <c:showSerName val="0"/>
              <c:showPercent val="0"/>
              <c:showBubbleSize val="0"/>
            </c:dLbl>
            <c:dLbl>
              <c:idx val="2"/>
              <c:spPr/>
              <c:txPr>
                <a:bodyPr/>
                <a:lstStyle/>
                <a:p>
                  <a:pPr>
                    <a:defRPr sz="900"/>
                  </a:pPr>
                  <a:endParaRPr lang="it-IT"/>
                </a:p>
              </c:txPr>
              <c:showLegendKey val="0"/>
              <c:showVal val="1"/>
              <c:showCatName val="0"/>
              <c:showSerName val="0"/>
              <c:showPercent val="0"/>
              <c:showBubbleSize val="0"/>
            </c:dLbl>
            <c:dLbl>
              <c:idx val="3"/>
              <c:spPr/>
              <c:txPr>
                <a:bodyPr/>
                <a:lstStyle/>
                <a:p>
                  <a:pPr>
                    <a:defRPr sz="900"/>
                  </a:pPr>
                  <a:endParaRPr lang="it-IT"/>
                </a:p>
              </c:txPr>
              <c:showLegendKey val="0"/>
              <c:showVal val="1"/>
              <c:showCatName val="0"/>
              <c:showSerName val="0"/>
              <c:showPercent val="0"/>
              <c:showBubbleSize val="0"/>
            </c:dLbl>
            <c:dLbl>
              <c:idx val="4"/>
              <c:spPr/>
              <c:txPr>
                <a:bodyPr/>
                <a:lstStyle/>
                <a:p>
                  <a:pPr>
                    <a:defRPr sz="900"/>
                  </a:pPr>
                  <a:endParaRPr lang="it-IT"/>
                </a:p>
              </c:txPr>
              <c:showLegendKey val="0"/>
              <c:showVal val="1"/>
              <c:showCatName val="0"/>
              <c:showSerName val="0"/>
              <c:showPercent val="0"/>
              <c:showBubbleSize val="0"/>
            </c:dLbl>
            <c:dLbl>
              <c:idx val="5"/>
              <c:spPr/>
              <c:txPr>
                <a:bodyPr/>
                <a:lstStyle/>
                <a:p>
                  <a:pPr>
                    <a:defRPr sz="900"/>
                  </a:pPr>
                  <a:endParaRPr lang="it-IT"/>
                </a:p>
              </c:txPr>
              <c:showLegendKey val="0"/>
              <c:showVal val="1"/>
              <c:showCatName val="0"/>
              <c:showSerName val="0"/>
              <c:showPercent val="0"/>
              <c:showBubbleSize val="0"/>
            </c:dLbl>
            <c:showLegendKey val="0"/>
            <c:showVal val="1"/>
            <c:showCatName val="0"/>
            <c:showSerName val="0"/>
            <c:showPercent val="0"/>
            <c:showBubbleSize val="0"/>
            <c:showLeaderLines val="0"/>
          </c:dLbls>
          <c:cat>
            <c:strRef>
              <c:f>Foglio1!$A$2:$A$7</c:f>
              <c:strCache>
                <c:ptCount val="6"/>
                <c:pt idx="0">
                  <c:v>18-24 anni</c:v>
                </c:pt>
                <c:pt idx="1">
                  <c:v>25-34 anni</c:v>
                </c:pt>
                <c:pt idx="2">
                  <c:v>35-44 anni</c:v>
                </c:pt>
                <c:pt idx="3">
                  <c:v>45-54 anni</c:v>
                </c:pt>
                <c:pt idx="4">
                  <c:v>55-64 anni</c:v>
                </c:pt>
                <c:pt idx="5">
                  <c:v>65 anni e oltre</c:v>
                </c:pt>
              </c:strCache>
            </c:strRef>
          </c:cat>
          <c:val>
            <c:numRef>
              <c:f>Foglio1!$B$2:$B$7</c:f>
              <c:numCache>
                <c:formatCode>General</c:formatCode>
                <c:ptCount val="6"/>
                <c:pt idx="0">
                  <c:v>6.6</c:v>
                </c:pt>
                <c:pt idx="1">
                  <c:v>3.6</c:v>
                </c:pt>
                <c:pt idx="2">
                  <c:v>0.8</c:v>
                </c:pt>
                <c:pt idx="3">
                  <c:v>3.8</c:v>
                </c:pt>
                <c:pt idx="4">
                  <c:v>-1.5</c:v>
                </c:pt>
                <c:pt idx="5">
                  <c:v>-6.3</c:v>
                </c:pt>
              </c:numCache>
            </c:numRef>
          </c:val>
        </c:ser>
        <c:ser>
          <c:idx val="1"/>
          <c:order val="1"/>
          <c:tx>
            <c:strRef>
              <c:f>Foglio1!$C$1</c:f>
              <c:strCache>
                <c:ptCount val="1"/>
                <c:pt idx="0">
                  <c:v>Parisi</c:v>
                </c:pt>
              </c:strCache>
            </c:strRef>
          </c:tx>
          <c:invertIfNegative val="0"/>
          <c:dLbls>
            <c:txPr>
              <a:bodyPr/>
              <a:lstStyle/>
              <a:p>
                <a:pPr>
                  <a:defRPr sz="900"/>
                </a:pPr>
                <a:endParaRPr lang="it-IT"/>
              </a:p>
            </c:txPr>
            <c:showLegendKey val="0"/>
            <c:showVal val="1"/>
            <c:showCatName val="0"/>
            <c:showSerName val="0"/>
            <c:showPercent val="0"/>
            <c:showBubbleSize val="0"/>
            <c:showLeaderLines val="0"/>
          </c:dLbls>
          <c:cat>
            <c:strRef>
              <c:f>Foglio1!$A$2:$A$7</c:f>
              <c:strCache>
                <c:ptCount val="6"/>
                <c:pt idx="0">
                  <c:v>18-24 anni</c:v>
                </c:pt>
                <c:pt idx="1">
                  <c:v>25-34 anni</c:v>
                </c:pt>
                <c:pt idx="2">
                  <c:v>35-44 anni</c:v>
                </c:pt>
                <c:pt idx="3">
                  <c:v>45-54 anni</c:v>
                </c:pt>
                <c:pt idx="4">
                  <c:v>55-64 anni</c:v>
                </c:pt>
                <c:pt idx="5">
                  <c:v>65 anni e oltre</c:v>
                </c:pt>
              </c:strCache>
            </c:strRef>
          </c:cat>
          <c:val>
            <c:numRef>
              <c:f>Foglio1!$C$2:$C$7</c:f>
              <c:numCache>
                <c:formatCode>General</c:formatCode>
                <c:ptCount val="6"/>
                <c:pt idx="0">
                  <c:v>-8.4</c:v>
                </c:pt>
                <c:pt idx="1">
                  <c:v>-3.6</c:v>
                </c:pt>
                <c:pt idx="2">
                  <c:v>-0.2</c:v>
                </c:pt>
                <c:pt idx="3">
                  <c:v>-4.4</c:v>
                </c:pt>
                <c:pt idx="4">
                  <c:v>2.6</c:v>
                </c:pt>
                <c:pt idx="5">
                  <c:v>6.2</c:v>
                </c:pt>
              </c:numCache>
            </c:numRef>
          </c:val>
        </c:ser>
        <c:dLbls>
          <c:showLegendKey val="0"/>
          <c:showVal val="1"/>
          <c:showCatName val="0"/>
          <c:showSerName val="0"/>
          <c:showPercent val="0"/>
          <c:showBubbleSize val="0"/>
        </c:dLbls>
        <c:gapWidth val="150"/>
        <c:axId val="-2141532232"/>
        <c:axId val="-2141716088"/>
      </c:barChart>
      <c:valAx>
        <c:axId val="-2141716088"/>
        <c:scaling>
          <c:orientation val="minMax"/>
        </c:scaling>
        <c:delete val="0"/>
        <c:axPos val="l"/>
        <c:majorGridlines/>
        <c:numFmt formatCode="General" sourceLinked="1"/>
        <c:majorTickMark val="out"/>
        <c:minorTickMark val="none"/>
        <c:tickLblPos val="nextTo"/>
        <c:txPr>
          <a:bodyPr/>
          <a:lstStyle/>
          <a:p>
            <a:pPr>
              <a:defRPr sz="1400"/>
            </a:pPr>
            <a:endParaRPr lang="it-IT"/>
          </a:p>
        </c:txPr>
        <c:crossAx val="-2141532232"/>
        <c:crosses val="autoZero"/>
        <c:crossBetween val="between"/>
      </c:valAx>
      <c:catAx>
        <c:axId val="-2141532232"/>
        <c:scaling>
          <c:orientation val="minMax"/>
        </c:scaling>
        <c:delete val="0"/>
        <c:axPos val="b"/>
        <c:majorTickMark val="out"/>
        <c:minorTickMark val="none"/>
        <c:tickLblPos val="nextTo"/>
        <c:txPr>
          <a:bodyPr/>
          <a:lstStyle/>
          <a:p>
            <a:pPr>
              <a:defRPr sz="1000" b="1"/>
            </a:pPr>
            <a:endParaRPr lang="it-IT"/>
          </a:p>
        </c:txPr>
        <c:crossAx val="-2141716088"/>
        <c:crosses val="autoZero"/>
        <c:auto val="1"/>
        <c:lblAlgn val="ctr"/>
        <c:lblOffset val="100"/>
        <c:noMultiLvlLbl val="0"/>
      </c:catAx>
    </c:plotArea>
    <c:legend>
      <c:legendPos val="t"/>
      <c:layout/>
      <c:overlay val="0"/>
      <c:txPr>
        <a:bodyPr/>
        <a:lstStyle/>
        <a:p>
          <a:pPr>
            <a:defRPr sz="1400"/>
          </a:pPr>
          <a:endParaRPr lang="it-IT"/>
        </a:p>
      </c:txPr>
    </c:legend>
    <c:plotVisOnly val="1"/>
    <c:dispBlanksAs val="gap"/>
    <c:showDLblsOverMax val="0"/>
  </c:chart>
  <c:txPr>
    <a:bodyPr/>
    <a:lstStyle/>
    <a:p>
      <a:pPr>
        <a:defRPr sz="1800"/>
      </a:pPr>
      <a:endParaRPr lang="it-IT"/>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Foglio1!$B$1</c:f>
              <c:strCache>
                <c:ptCount val="1"/>
                <c:pt idx="0">
                  <c:v>impiegati</c:v>
                </c:pt>
              </c:strCache>
            </c:strRef>
          </c:tx>
          <c:spPr>
            <a:solidFill>
              <a:srgbClr val="B4B392">
                <a:lumMod val="50000"/>
              </a:srgbClr>
            </a:solidFill>
          </c:spPr>
          <c:invertIfNegative val="0"/>
          <c:dLbls>
            <c:dLbl>
              <c:idx val="0"/>
              <c:spPr/>
              <c:txPr>
                <a:bodyPr/>
                <a:lstStyle/>
                <a:p>
                  <a:pPr>
                    <a:defRPr sz="900"/>
                  </a:pPr>
                  <a:endParaRPr lang="it-IT"/>
                </a:p>
              </c:txPr>
              <c:showLegendKey val="0"/>
              <c:showVal val="1"/>
              <c:showCatName val="0"/>
              <c:showSerName val="0"/>
              <c:showPercent val="0"/>
              <c:showBubbleSize val="0"/>
            </c:dLbl>
            <c:dLbl>
              <c:idx val="1"/>
              <c:spPr/>
              <c:txPr>
                <a:bodyPr/>
                <a:lstStyle/>
                <a:p>
                  <a:pPr>
                    <a:defRPr sz="900"/>
                  </a:pPr>
                  <a:endParaRPr lang="it-IT"/>
                </a:p>
              </c:txPr>
              <c:showLegendKey val="0"/>
              <c:showVal val="1"/>
              <c:showCatName val="0"/>
              <c:showSerName val="0"/>
              <c:showPercent val="0"/>
              <c:showBubbleSize val="0"/>
            </c:dLbl>
            <c:dLbl>
              <c:idx val="2"/>
              <c:spPr/>
              <c:txPr>
                <a:bodyPr/>
                <a:lstStyle/>
                <a:p>
                  <a:pPr>
                    <a:defRPr sz="900"/>
                  </a:pPr>
                  <a:endParaRPr lang="it-IT"/>
                </a:p>
              </c:txPr>
              <c:showLegendKey val="0"/>
              <c:showVal val="1"/>
              <c:showCatName val="0"/>
              <c:showSerName val="0"/>
              <c:showPercent val="0"/>
              <c:showBubbleSize val="0"/>
            </c:dLbl>
            <c:dLbl>
              <c:idx val="3"/>
              <c:spPr/>
              <c:txPr>
                <a:bodyPr/>
                <a:lstStyle/>
                <a:p>
                  <a:pPr>
                    <a:defRPr sz="900"/>
                  </a:pPr>
                  <a:endParaRPr lang="it-IT"/>
                </a:p>
              </c:txPr>
              <c:showLegendKey val="0"/>
              <c:showVal val="1"/>
              <c:showCatName val="0"/>
              <c:showSerName val="0"/>
              <c:showPercent val="0"/>
              <c:showBubbleSize val="0"/>
            </c:dLbl>
            <c:dLbl>
              <c:idx val="4"/>
              <c:spPr/>
              <c:txPr>
                <a:bodyPr/>
                <a:lstStyle/>
                <a:p>
                  <a:pPr>
                    <a:defRPr sz="900"/>
                  </a:pPr>
                  <a:endParaRPr lang="it-IT"/>
                </a:p>
              </c:txPr>
              <c:showLegendKey val="0"/>
              <c:showVal val="1"/>
              <c:showCatName val="0"/>
              <c:showSerName val="0"/>
              <c:showPercent val="0"/>
              <c:showBubbleSize val="0"/>
            </c:dLbl>
            <c:dLbl>
              <c:idx val="5"/>
              <c:spPr/>
              <c:txPr>
                <a:bodyPr/>
                <a:lstStyle/>
                <a:p>
                  <a:pPr>
                    <a:defRPr sz="900"/>
                  </a:pPr>
                  <a:endParaRPr lang="it-IT"/>
                </a:p>
              </c:txPr>
              <c:showLegendKey val="0"/>
              <c:showVal val="1"/>
              <c:showCatName val="0"/>
              <c:showSerName val="0"/>
              <c:showPercent val="0"/>
              <c:showBubbleSize val="0"/>
            </c:dLbl>
            <c:showLegendKey val="0"/>
            <c:showVal val="1"/>
            <c:showCatName val="0"/>
            <c:showSerName val="0"/>
            <c:showPercent val="0"/>
            <c:showBubbleSize val="0"/>
            <c:showLeaderLines val="0"/>
          </c:dLbls>
          <c:cat>
            <c:strRef>
              <c:f>Foglio1!$A$2:$A$7</c:f>
              <c:strCache>
                <c:ptCount val="6"/>
                <c:pt idx="0">
                  <c:v>sala</c:v>
                </c:pt>
                <c:pt idx="1">
                  <c:v>parisi</c:v>
                </c:pt>
                <c:pt idx="2">
                  <c:v>appendino</c:v>
                </c:pt>
                <c:pt idx="3">
                  <c:v>fassino</c:v>
                </c:pt>
                <c:pt idx="4">
                  <c:v>raggi</c:v>
                </c:pt>
                <c:pt idx="5">
                  <c:v>giachetti</c:v>
                </c:pt>
              </c:strCache>
            </c:strRef>
          </c:cat>
          <c:val>
            <c:numRef>
              <c:f>Foglio1!$B$2:$B$7</c:f>
              <c:numCache>
                <c:formatCode>General</c:formatCode>
                <c:ptCount val="6"/>
                <c:pt idx="0">
                  <c:v>4.3</c:v>
                </c:pt>
                <c:pt idx="1">
                  <c:v>-4.4</c:v>
                </c:pt>
                <c:pt idx="2">
                  <c:v>5.7</c:v>
                </c:pt>
                <c:pt idx="3">
                  <c:v>-3.4</c:v>
                </c:pt>
                <c:pt idx="4">
                  <c:v>3.9</c:v>
                </c:pt>
                <c:pt idx="5">
                  <c:v>-4.5</c:v>
                </c:pt>
              </c:numCache>
            </c:numRef>
          </c:val>
        </c:ser>
        <c:dLbls>
          <c:showLegendKey val="0"/>
          <c:showVal val="1"/>
          <c:showCatName val="0"/>
          <c:showSerName val="0"/>
          <c:showPercent val="0"/>
          <c:showBubbleSize val="0"/>
        </c:dLbls>
        <c:gapWidth val="120"/>
        <c:axId val="-2131656280"/>
        <c:axId val="2102569144"/>
      </c:barChart>
      <c:valAx>
        <c:axId val="2102569144"/>
        <c:scaling>
          <c:orientation val="minMax"/>
        </c:scaling>
        <c:delete val="0"/>
        <c:axPos val="l"/>
        <c:majorGridlines/>
        <c:numFmt formatCode="General" sourceLinked="1"/>
        <c:majorTickMark val="out"/>
        <c:minorTickMark val="none"/>
        <c:tickLblPos val="nextTo"/>
        <c:txPr>
          <a:bodyPr/>
          <a:lstStyle/>
          <a:p>
            <a:pPr>
              <a:defRPr sz="1400"/>
            </a:pPr>
            <a:endParaRPr lang="it-IT"/>
          </a:p>
        </c:txPr>
        <c:crossAx val="-2131656280"/>
        <c:crosses val="autoZero"/>
        <c:crossBetween val="between"/>
      </c:valAx>
      <c:catAx>
        <c:axId val="-2131656280"/>
        <c:scaling>
          <c:orientation val="minMax"/>
        </c:scaling>
        <c:delete val="0"/>
        <c:axPos val="b"/>
        <c:majorTickMark val="out"/>
        <c:minorTickMark val="none"/>
        <c:tickLblPos val="nextTo"/>
        <c:txPr>
          <a:bodyPr/>
          <a:lstStyle/>
          <a:p>
            <a:pPr>
              <a:defRPr sz="1000" b="1"/>
            </a:pPr>
            <a:endParaRPr lang="it-IT"/>
          </a:p>
        </c:txPr>
        <c:crossAx val="2102569144"/>
        <c:crosses val="autoZero"/>
        <c:auto val="1"/>
        <c:lblAlgn val="ctr"/>
        <c:lblOffset val="100"/>
        <c:noMultiLvlLbl val="0"/>
      </c:catAx>
    </c:plotArea>
    <c:legend>
      <c:legendPos val="t"/>
      <c:layout/>
      <c:overlay val="0"/>
      <c:txPr>
        <a:bodyPr/>
        <a:lstStyle/>
        <a:p>
          <a:pPr>
            <a:defRPr sz="1400"/>
          </a:pPr>
          <a:endParaRPr lang="it-IT"/>
        </a:p>
      </c:txPr>
    </c:legend>
    <c:plotVisOnly val="1"/>
    <c:dispBlanksAs val="gap"/>
    <c:showDLblsOverMax val="0"/>
  </c:chart>
  <c:txPr>
    <a:bodyPr/>
    <a:lstStyle/>
    <a:p>
      <a:pPr>
        <a:defRPr sz="1800"/>
      </a:pPr>
      <a:endParaRPr lang="it-IT"/>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Foglio1!$B$1</c:f>
              <c:strCache>
                <c:ptCount val="1"/>
                <c:pt idx="0">
                  <c:v>%</c:v>
                </c:pt>
              </c:strCache>
            </c:strRef>
          </c:tx>
          <c:invertIfNegative val="0"/>
          <c:dLbls>
            <c:dLbl>
              <c:idx val="0"/>
              <c:layout>
                <c:manualLayout>
                  <c:x val="0.00411522633744856"/>
                  <c:y val="-0.00649066238998443"/>
                </c:manualLayout>
              </c:layout>
              <c:spPr/>
              <c:txPr>
                <a:bodyPr/>
                <a:lstStyle/>
                <a:p>
                  <a:pPr>
                    <a:defRPr sz="1400"/>
                  </a:pPr>
                  <a:endParaRPr lang="it-IT"/>
                </a:p>
              </c:txPr>
              <c:showLegendKey val="0"/>
              <c:showVal val="1"/>
              <c:showCatName val="0"/>
              <c:showSerName val="0"/>
              <c:showPercent val="0"/>
              <c:showBubbleSize val="0"/>
            </c:dLbl>
            <c:dLbl>
              <c:idx val="1"/>
              <c:layout>
                <c:manualLayout>
                  <c:x val="-0.00205777518550922"/>
                  <c:y val="-0.0194719871699536"/>
                </c:manualLayout>
              </c:layout>
              <c:spPr/>
              <c:txPr>
                <a:bodyPr/>
                <a:lstStyle/>
                <a:p>
                  <a:pPr>
                    <a:defRPr sz="1400"/>
                  </a:pPr>
                  <a:endParaRPr lang="it-IT"/>
                </a:p>
              </c:txPr>
              <c:showLegendKey val="0"/>
              <c:showVal val="1"/>
              <c:showCatName val="0"/>
              <c:showSerName val="0"/>
              <c:showPercent val="0"/>
              <c:showBubbleSize val="0"/>
            </c:dLbl>
            <c:dLbl>
              <c:idx val="2"/>
              <c:layout>
                <c:manualLayout>
                  <c:x val="0.00411506432066362"/>
                  <c:y val="-0.0227173183649459"/>
                </c:manualLayout>
              </c:layout>
              <c:spPr/>
              <c:txPr>
                <a:bodyPr/>
                <a:lstStyle/>
                <a:p>
                  <a:pPr>
                    <a:defRPr sz="1400"/>
                  </a:pPr>
                  <a:endParaRPr lang="it-IT"/>
                </a:p>
              </c:txPr>
              <c:showLegendKey val="0"/>
              <c:showVal val="1"/>
              <c:showCatName val="0"/>
              <c:showSerName val="0"/>
              <c:showPercent val="0"/>
              <c:showBubbleSize val="0"/>
            </c:dLbl>
            <c:dLbl>
              <c:idx val="3"/>
              <c:layout>
                <c:manualLayout>
                  <c:x val="0.00311525874080555"/>
                  <c:y val="-0.00829705972993733"/>
                </c:manualLayout>
              </c:layout>
              <c:spPr/>
              <c:txPr>
                <a:bodyPr/>
                <a:lstStyle/>
                <a:p>
                  <a:pPr>
                    <a:defRPr sz="1400"/>
                  </a:pPr>
                  <a:endParaRPr lang="it-IT"/>
                </a:p>
              </c:txPr>
              <c:showLegendKey val="0"/>
              <c:showVal val="1"/>
              <c:showCatName val="0"/>
              <c:showSerName val="0"/>
              <c:showPercent val="0"/>
              <c:showBubbleSize val="0"/>
            </c:dLbl>
            <c:dLbl>
              <c:idx val="4"/>
              <c:layout>
                <c:manualLayout>
                  <c:x val="-0.0041153883542335"/>
                  <c:y val="0.00324533119499227"/>
                </c:manualLayout>
              </c:layout>
              <c:spPr/>
              <c:txPr>
                <a:bodyPr/>
                <a:lstStyle/>
                <a:p>
                  <a:pPr>
                    <a:defRPr sz="1400"/>
                  </a:pPr>
                  <a:endParaRPr lang="it-IT"/>
                </a:p>
              </c:txPr>
              <c:showLegendKey val="0"/>
              <c:showVal val="1"/>
              <c:showCatName val="0"/>
              <c:showSerName val="0"/>
              <c:showPercent val="0"/>
              <c:showBubbleSize val="0"/>
            </c:dLbl>
            <c:dLbl>
              <c:idx val="5"/>
              <c:spPr/>
              <c:txPr>
                <a:bodyPr/>
                <a:lstStyle/>
                <a:p>
                  <a:pPr>
                    <a:defRPr sz="1400"/>
                  </a:pPr>
                  <a:endParaRPr lang="it-IT"/>
                </a:p>
              </c:txPr>
              <c:showLegendKey val="0"/>
              <c:showVal val="1"/>
              <c:showCatName val="0"/>
              <c:showSerName val="0"/>
              <c:showPercent val="0"/>
              <c:showBubbleSize val="0"/>
            </c:dLbl>
            <c:showLegendKey val="0"/>
            <c:showVal val="1"/>
            <c:showCatName val="0"/>
            <c:showSerName val="0"/>
            <c:showPercent val="0"/>
            <c:showBubbleSize val="0"/>
            <c:showLeaderLines val="0"/>
          </c:dLbls>
          <c:cat>
            <c:strRef>
              <c:f>Foglio1!$A$2:$A$4</c:f>
              <c:strCache>
                <c:ptCount val="3"/>
                <c:pt idx="0">
                  <c:v>sala</c:v>
                </c:pt>
                <c:pt idx="1">
                  <c:v>fassino</c:v>
                </c:pt>
                <c:pt idx="2">
                  <c:v>giachetti</c:v>
                </c:pt>
              </c:strCache>
            </c:strRef>
          </c:cat>
          <c:val>
            <c:numRef>
              <c:f>Foglio1!$B$2:$B$4</c:f>
              <c:numCache>
                <c:formatCode>General</c:formatCode>
                <c:ptCount val="3"/>
                <c:pt idx="0">
                  <c:v>93.0</c:v>
                </c:pt>
                <c:pt idx="1">
                  <c:v>50.0</c:v>
                </c:pt>
                <c:pt idx="2">
                  <c:v>32.4</c:v>
                </c:pt>
              </c:numCache>
            </c:numRef>
          </c:val>
        </c:ser>
        <c:dLbls>
          <c:showLegendKey val="0"/>
          <c:showVal val="1"/>
          <c:showCatName val="0"/>
          <c:showSerName val="0"/>
          <c:showPercent val="0"/>
          <c:showBubbleSize val="0"/>
        </c:dLbls>
        <c:gapWidth val="150"/>
        <c:axId val="-2121870408"/>
        <c:axId val="2055714296"/>
      </c:barChart>
      <c:valAx>
        <c:axId val="2055714296"/>
        <c:scaling>
          <c:orientation val="minMax"/>
        </c:scaling>
        <c:delete val="0"/>
        <c:axPos val="l"/>
        <c:majorGridlines/>
        <c:numFmt formatCode="General" sourceLinked="1"/>
        <c:majorTickMark val="out"/>
        <c:minorTickMark val="none"/>
        <c:tickLblPos val="nextTo"/>
        <c:txPr>
          <a:bodyPr/>
          <a:lstStyle/>
          <a:p>
            <a:pPr>
              <a:defRPr sz="1200"/>
            </a:pPr>
            <a:endParaRPr lang="it-IT"/>
          </a:p>
        </c:txPr>
        <c:crossAx val="-2121870408"/>
        <c:crosses val="autoZero"/>
        <c:crossBetween val="between"/>
      </c:valAx>
      <c:catAx>
        <c:axId val="-2121870408"/>
        <c:scaling>
          <c:orientation val="minMax"/>
        </c:scaling>
        <c:delete val="0"/>
        <c:axPos val="b"/>
        <c:majorTickMark val="out"/>
        <c:minorTickMark val="none"/>
        <c:tickLblPos val="nextTo"/>
        <c:crossAx val="2055714296"/>
        <c:crosses val="autoZero"/>
        <c:auto val="1"/>
        <c:lblAlgn val="ctr"/>
        <c:lblOffset val="100"/>
        <c:noMultiLvlLbl val="0"/>
      </c:catAx>
    </c:plotArea>
    <c:plotVisOnly val="1"/>
    <c:dispBlanksAs val="gap"/>
    <c:showDLblsOverMax val="0"/>
  </c:chart>
  <c:txPr>
    <a:bodyPr/>
    <a:lstStyle/>
    <a:p>
      <a:pPr>
        <a:defRPr sz="1800"/>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Foglio1!$B$1</c:f>
              <c:strCache>
                <c:ptCount val="1"/>
                <c:pt idx="0">
                  <c:v>%</c:v>
                </c:pt>
              </c:strCache>
            </c:strRef>
          </c:tx>
          <c:dLbls>
            <c:dLbl>
              <c:idx val="3"/>
              <c:layout>
                <c:manualLayout>
                  <c:x val="-0.136802112698876"/>
                  <c:y val="0.305518289613356"/>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Foglio1!$A$2:$A$5</c:f>
              <c:strCache>
                <c:ptCount val="4"/>
                <c:pt idx="0">
                  <c:v>nessuno</c:v>
                </c:pt>
                <c:pt idx="1">
                  <c:v>nuova politica</c:v>
                </c:pt>
                <c:pt idx="2">
                  <c:v>nuovi partiti</c:v>
                </c:pt>
                <c:pt idx="3">
                  <c:v>non sa</c:v>
                </c:pt>
              </c:strCache>
            </c:strRef>
          </c:cat>
          <c:val>
            <c:numRef>
              <c:f>Foglio1!$B$2:$B$5</c:f>
              <c:numCache>
                <c:formatCode>General</c:formatCode>
                <c:ptCount val="4"/>
                <c:pt idx="0">
                  <c:v>15.7</c:v>
                </c:pt>
                <c:pt idx="1">
                  <c:v>13.9</c:v>
                </c:pt>
                <c:pt idx="2">
                  <c:v>22.4</c:v>
                </c:pt>
                <c:pt idx="3">
                  <c:v>47.9</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it-IT"/>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barChart>
        <c:barDir val="col"/>
        <c:grouping val="clustered"/>
        <c:varyColors val="0"/>
        <c:ser>
          <c:idx val="0"/>
          <c:order val="0"/>
          <c:tx>
            <c:strRef>
              <c:f>Foglio1!$B$1</c:f>
              <c:strCache>
                <c:ptCount val="1"/>
                <c:pt idx="0">
                  <c:v>più 55 anni</c:v>
                </c:pt>
              </c:strCache>
            </c:strRef>
          </c:tx>
          <c:invertIfNegative val="0"/>
          <c:cat>
            <c:strRef>
              <c:f>Foglio1!$A$2:$A$5</c:f>
              <c:strCache>
                <c:ptCount val="4"/>
                <c:pt idx="0">
                  <c:v>last minute</c:v>
                </c:pt>
                <c:pt idx="1">
                  <c:v>last week</c:v>
                </c:pt>
                <c:pt idx="2">
                  <c:v>last month</c:v>
                </c:pt>
                <c:pt idx="3">
                  <c:v>da sempre</c:v>
                </c:pt>
              </c:strCache>
            </c:strRef>
          </c:cat>
          <c:val>
            <c:numRef>
              <c:f>Foglio1!$B$2:$B$5</c:f>
              <c:numCache>
                <c:formatCode>General</c:formatCode>
                <c:ptCount val="4"/>
                <c:pt idx="0">
                  <c:v>0.6</c:v>
                </c:pt>
                <c:pt idx="1">
                  <c:v>-1.0</c:v>
                </c:pt>
                <c:pt idx="2">
                  <c:v>-3.6</c:v>
                </c:pt>
                <c:pt idx="3">
                  <c:v>4.0</c:v>
                </c:pt>
              </c:numCache>
            </c:numRef>
          </c:val>
        </c:ser>
        <c:ser>
          <c:idx val="1"/>
          <c:order val="1"/>
          <c:tx>
            <c:strRef>
              <c:f>Foglio1!$C$1</c:f>
              <c:strCache>
                <c:ptCount val="1"/>
                <c:pt idx="0">
                  <c:v>meno 35 anni</c:v>
                </c:pt>
              </c:strCache>
            </c:strRef>
          </c:tx>
          <c:invertIfNegative val="0"/>
          <c:cat>
            <c:strRef>
              <c:f>Foglio1!$A$2:$A$5</c:f>
              <c:strCache>
                <c:ptCount val="4"/>
                <c:pt idx="0">
                  <c:v>last minute</c:v>
                </c:pt>
                <c:pt idx="1">
                  <c:v>last week</c:v>
                </c:pt>
                <c:pt idx="2">
                  <c:v>last month</c:v>
                </c:pt>
                <c:pt idx="3">
                  <c:v>da sempre</c:v>
                </c:pt>
              </c:strCache>
            </c:strRef>
          </c:cat>
          <c:val>
            <c:numRef>
              <c:f>Foglio1!$C$2:$C$5</c:f>
              <c:numCache>
                <c:formatCode>General</c:formatCode>
                <c:ptCount val="4"/>
                <c:pt idx="0">
                  <c:v>-0.7</c:v>
                </c:pt>
                <c:pt idx="1">
                  <c:v>6.1</c:v>
                </c:pt>
                <c:pt idx="2">
                  <c:v>-7.9</c:v>
                </c:pt>
                <c:pt idx="3">
                  <c:v>-13.3</c:v>
                </c:pt>
              </c:numCache>
            </c:numRef>
          </c:val>
        </c:ser>
        <c:dLbls>
          <c:showLegendKey val="0"/>
          <c:showVal val="0"/>
          <c:showCatName val="0"/>
          <c:showSerName val="0"/>
          <c:showPercent val="0"/>
          <c:showBubbleSize val="0"/>
        </c:dLbls>
        <c:gapWidth val="150"/>
        <c:axId val="2100448728"/>
        <c:axId val="2100406616"/>
      </c:barChart>
      <c:catAx>
        <c:axId val="2100448728"/>
        <c:scaling>
          <c:orientation val="minMax"/>
        </c:scaling>
        <c:delete val="0"/>
        <c:axPos val="b"/>
        <c:majorTickMark val="none"/>
        <c:minorTickMark val="none"/>
        <c:tickLblPos val="nextTo"/>
        <c:crossAx val="2100406616"/>
        <c:crosses val="autoZero"/>
        <c:auto val="1"/>
        <c:lblAlgn val="ctr"/>
        <c:lblOffset val="100"/>
        <c:noMultiLvlLbl val="0"/>
      </c:catAx>
      <c:valAx>
        <c:axId val="2100406616"/>
        <c:scaling>
          <c:orientation val="minMax"/>
        </c:scaling>
        <c:delete val="0"/>
        <c:axPos val="l"/>
        <c:majorGridlines/>
        <c:title>
          <c:tx>
            <c:rich>
              <a:bodyPr/>
              <a:lstStyle/>
              <a:p>
                <a:pPr>
                  <a:defRPr/>
                </a:pPr>
                <a:r>
                  <a:rPr lang="it-IT" sz="1200" dirty="0" smtClean="0"/>
                  <a:t>Differenza rispetto alla media</a:t>
                </a:r>
                <a:endParaRPr lang="it-IT" sz="1200" dirty="0"/>
              </a:p>
            </c:rich>
          </c:tx>
          <c:layout/>
          <c:overlay val="0"/>
        </c:title>
        <c:numFmt formatCode="General" sourceLinked="1"/>
        <c:majorTickMark val="none"/>
        <c:minorTickMark val="none"/>
        <c:tickLblPos val="nextTo"/>
        <c:txPr>
          <a:bodyPr/>
          <a:lstStyle/>
          <a:p>
            <a:pPr>
              <a:defRPr sz="1200"/>
            </a:pPr>
            <a:endParaRPr lang="it-IT"/>
          </a:p>
        </c:txPr>
        <c:crossAx val="2100448728"/>
        <c:crosses val="autoZero"/>
        <c:crossBetween val="between"/>
      </c:valAx>
      <c:dTable>
        <c:showHorzBorder val="1"/>
        <c:showVertBorder val="1"/>
        <c:showOutline val="1"/>
        <c:showKeys val="1"/>
        <c:txPr>
          <a:bodyPr/>
          <a:lstStyle/>
          <a:p>
            <a:pPr rtl="0">
              <a:defRPr sz="1400"/>
            </a:pPr>
            <a:endParaRPr lang="it-IT"/>
          </a:p>
        </c:txPr>
      </c:dTable>
    </c:plotArea>
    <c:plotVisOnly val="1"/>
    <c:dispBlanksAs val="gap"/>
    <c:showDLblsOverMax val="0"/>
  </c:chart>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Foglio1!$B$1</c:f>
              <c:strCache>
                <c:ptCount val="1"/>
                <c:pt idx="0">
                  <c:v>%</c:v>
                </c:pt>
              </c:strCache>
            </c:strRef>
          </c:tx>
          <c:dLbls>
            <c:dLbl>
              <c:idx val="3"/>
              <c:layout>
                <c:manualLayout>
                  <c:x val="-0.136802112698876"/>
                  <c:y val="0.305518289613356"/>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Foglio1!$A$2:$A$6</c:f>
              <c:strCache>
                <c:ptCount val="5"/>
                <c:pt idx="0">
                  <c:v>candidato</c:v>
                </c:pt>
                <c:pt idx="1">
                  <c:v>lista, partito</c:v>
                </c:pt>
                <c:pt idx="2">
                  <c:v>proposte, programma</c:v>
                </c:pt>
                <c:pt idx="3">
                  <c:v>"a pelle"</c:v>
                </c:pt>
                <c:pt idx="4">
                  <c:v>opinioni amici</c:v>
                </c:pt>
              </c:strCache>
            </c:strRef>
          </c:cat>
          <c:val>
            <c:numRef>
              <c:f>Foglio1!$B$2:$B$6</c:f>
              <c:numCache>
                <c:formatCode>General</c:formatCode>
                <c:ptCount val="5"/>
                <c:pt idx="0">
                  <c:v>28.4</c:v>
                </c:pt>
                <c:pt idx="1">
                  <c:v>24.6</c:v>
                </c:pt>
                <c:pt idx="2">
                  <c:v>18.1</c:v>
                </c:pt>
                <c:pt idx="3">
                  <c:v>16.4</c:v>
                </c:pt>
                <c:pt idx="4">
                  <c:v>7.1</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it-IT"/>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Foglio1!$B$1</c:f>
              <c:strCache>
                <c:ptCount val="1"/>
                <c:pt idx="0">
                  <c:v>%</c:v>
                </c:pt>
              </c:strCache>
            </c:strRef>
          </c:tx>
          <c:dLbls>
            <c:dLbl>
              <c:idx val="3"/>
              <c:layout>
                <c:manualLayout>
                  <c:x val="-0.136802112698876"/>
                  <c:y val="0.305518289613356"/>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Foglio1!$A$2:$A$6</c:f>
              <c:strCache>
                <c:ptCount val="5"/>
                <c:pt idx="0">
                  <c:v>dovere</c:v>
                </c:pt>
                <c:pt idx="1">
                  <c:v>fiducia</c:v>
                </c:pt>
                <c:pt idx="2">
                  <c:v>delusione</c:v>
                </c:pt>
                <c:pt idx="3">
                  <c:v>rabbia</c:v>
                </c:pt>
                <c:pt idx="4">
                  <c:v>attenzione</c:v>
                </c:pt>
              </c:strCache>
            </c:strRef>
          </c:cat>
          <c:val>
            <c:numRef>
              <c:f>Foglio1!$B$2:$B$6</c:f>
              <c:numCache>
                <c:formatCode>General</c:formatCode>
                <c:ptCount val="5"/>
                <c:pt idx="0">
                  <c:v>38.1</c:v>
                </c:pt>
                <c:pt idx="1">
                  <c:v>19.8</c:v>
                </c:pt>
                <c:pt idx="2">
                  <c:v>14.8</c:v>
                </c:pt>
                <c:pt idx="3">
                  <c:v>9.7</c:v>
                </c:pt>
                <c:pt idx="4">
                  <c:v>6.2</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it-IT"/>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Foglio1!$B$1</c:f>
              <c:strCache>
                <c:ptCount val="1"/>
                <c:pt idx="0">
                  <c:v>Giachetti</c:v>
                </c:pt>
              </c:strCache>
            </c:strRef>
          </c:tx>
          <c:invertIfNegative val="0"/>
          <c:cat>
            <c:strRef>
              <c:f>Foglio1!$A$2:$A$7</c:f>
              <c:strCache>
                <c:ptCount val="6"/>
                <c:pt idx="0">
                  <c:v>dovere</c:v>
                </c:pt>
                <c:pt idx="1">
                  <c:v>fiducia</c:v>
                </c:pt>
                <c:pt idx="2">
                  <c:v>delusione</c:v>
                </c:pt>
                <c:pt idx="3">
                  <c:v>rabbia</c:v>
                </c:pt>
                <c:pt idx="4">
                  <c:v>attenzione</c:v>
                </c:pt>
                <c:pt idx="5">
                  <c:v>entusiasmo</c:v>
                </c:pt>
              </c:strCache>
            </c:strRef>
          </c:cat>
          <c:val>
            <c:numRef>
              <c:f>Foglio1!$B$2:$B$7</c:f>
              <c:numCache>
                <c:formatCode>General</c:formatCode>
                <c:ptCount val="6"/>
                <c:pt idx="0">
                  <c:v>45.6</c:v>
                </c:pt>
                <c:pt idx="1">
                  <c:v>15.4</c:v>
                </c:pt>
                <c:pt idx="2">
                  <c:v>16.2</c:v>
                </c:pt>
                <c:pt idx="3">
                  <c:v>6.7</c:v>
                </c:pt>
                <c:pt idx="4">
                  <c:v>5.4</c:v>
                </c:pt>
                <c:pt idx="5">
                  <c:v>4.0</c:v>
                </c:pt>
              </c:numCache>
            </c:numRef>
          </c:val>
        </c:ser>
        <c:ser>
          <c:idx val="1"/>
          <c:order val="1"/>
          <c:tx>
            <c:strRef>
              <c:f>Foglio1!$C$1</c:f>
              <c:strCache>
                <c:ptCount val="1"/>
                <c:pt idx="0">
                  <c:v>Raggi</c:v>
                </c:pt>
              </c:strCache>
            </c:strRef>
          </c:tx>
          <c:invertIfNegative val="0"/>
          <c:cat>
            <c:strRef>
              <c:f>Foglio1!$A$2:$A$7</c:f>
              <c:strCache>
                <c:ptCount val="6"/>
                <c:pt idx="0">
                  <c:v>dovere</c:v>
                </c:pt>
                <c:pt idx="1">
                  <c:v>fiducia</c:v>
                </c:pt>
                <c:pt idx="2">
                  <c:v>delusione</c:v>
                </c:pt>
                <c:pt idx="3">
                  <c:v>rabbia</c:v>
                </c:pt>
                <c:pt idx="4">
                  <c:v>attenzione</c:v>
                </c:pt>
                <c:pt idx="5">
                  <c:v>entusiasmo</c:v>
                </c:pt>
              </c:strCache>
            </c:strRef>
          </c:cat>
          <c:val>
            <c:numRef>
              <c:f>Foglio1!$C$2:$C$7</c:f>
              <c:numCache>
                <c:formatCode>General</c:formatCode>
                <c:ptCount val="6"/>
                <c:pt idx="0">
                  <c:v>28.6</c:v>
                </c:pt>
                <c:pt idx="1">
                  <c:v>23.3</c:v>
                </c:pt>
                <c:pt idx="2">
                  <c:v>13.6</c:v>
                </c:pt>
                <c:pt idx="3">
                  <c:v>12.6</c:v>
                </c:pt>
                <c:pt idx="4">
                  <c:v>8.2</c:v>
                </c:pt>
                <c:pt idx="5">
                  <c:v>7.2</c:v>
                </c:pt>
              </c:numCache>
            </c:numRef>
          </c:val>
        </c:ser>
        <c:dLbls>
          <c:showLegendKey val="0"/>
          <c:showVal val="0"/>
          <c:showCatName val="0"/>
          <c:showSerName val="0"/>
          <c:showPercent val="0"/>
          <c:showBubbleSize val="0"/>
        </c:dLbls>
        <c:gapWidth val="150"/>
        <c:axId val="2056439128"/>
        <c:axId val="-2119013208"/>
      </c:barChart>
      <c:catAx>
        <c:axId val="2056439128"/>
        <c:scaling>
          <c:orientation val="minMax"/>
        </c:scaling>
        <c:delete val="0"/>
        <c:axPos val="b"/>
        <c:majorTickMark val="none"/>
        <c:minorTickMark val="none"/>
        <c:tickLblPos val="nextTo"/>
        <c:crossAx val="-2119013208"/>
        <c:crosses val="autoZero"/>
        <c:auto val="1"/>
        <c:lblAlgn val="ctr"/>
        <c:lblOffset val="100"/>
        <c:noMultiLvlLbl val="0"/>
      </c:catAx>
      <c:valAx>
        <c:axId val="-2119013208"/>
        <c:scaling>
          <c:orientation val="minMax"/>
        </c:scaling>
        <c:delete val="0"/>
        <c:axPos val="l"/>
        <c:majorGridlines/>
        <c:title>
          <c:tx>
            <c:rich>
              <a:bodyPr/>
              <a:lstStyle/>
              <a:p>
                <a:pPr>
                  <a:defRPr/>
                </a:pPr>
                <a:r>
                  <a:rPr lang="it-IT" sz="1200" dirty="0" smtClean="0"/>
                  <a:t>In percentuale sul</a:t>
                </a:r>
                <a:r>
                  <a:rPr lang="it-IT" sz="1200" baseline="0" dirty="0" smtClean="0"/>
                  <a:t> totale</a:t>
                </a:r>
                <a:r>
                  <a:rPr lang="it-IT" sz="1200" dirty="0" smtClean="0"/>
                  <a:t> totale dei</a:t>
                </a:r>
                <a:r>
                  <a:rPr lang="it-IT" sz="1200" baseline="0" dirty="0" smtClean="0"/>
                  <a:t> </a:t>
                </a:r>
                <a:r>
                  <a:rPr lang="it-IT" sz="1200" dirty="0" smtClean="0"/>
                  <a:t>voti ricevuti da ciascuno</a:t>
                </a:r>
                <a:endParaRPr lang="it-IT" sz="1200" dirty="0"/>
              </a:p>
            </c:rich>
          </c:tx>
          <c:layout/>
          <c:overlay val="0"/>
        </c:title>
        <c:numFmt formatCode="General" sourceLinked="1"/>
        <c:majorTickMark val="none"/>
        <c:minorTickMark val="none"/>
        <c:tickLblPos val="nextTo"/>
        <c:txPr>
          <a:bodyPr/>
          <a:lstStyle/>
          <a:p>
            <a:pPr>
              <a:defRPr sz="1200"/>
            </a:pPr>
            <a:endParaRPr lang="it-IT"/>
          </a:p>
        </c:txPr>
        <c:crossAx val="2056439128"/>
        <c:crosses val="autoZero"/>
        <c:crossBetween val="between"/>
      </c:valAx>
      <c:dTable>
        <c:showHorzBorder val="1"/>
        <c:showVertBorder val="1"/>
        <c:showOutline val="1"/>
        <c:showKeys val="1"/>
        <c:txPr>
          <a:bodyPr/>
          <a:lstStyle/>
          <a:p>
            <a:pPr rtl="0">
              <a:defRPr sz="1200"/>
            </a:pPr>
            <a:endParaRPr lang="it-IT"/>
          </a:p>
        </c:txPr>
      </c:dTable>
    </c:plotArea>
    <c:plotVisOnly val="1"/>
    <c:dispBlanksAs val="gap"/>
    <c:showDLblsOverMax val="0"/>
  </c:chart>
  <c:txPr>
    <a:bodyPr/>
    <a:lstStyle/>
    <a:p>
      <a:pPr>
        <a:defRPr sz="1800"/>
      </a:pPr>
      <a:endParaRPr lang="it-IT"/>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Foglio1!$B$1</c:f>
              <c:strCache>
                <c:ptCount val="1"/>
                <c:pt idx="0">
                  <c:v>meno di 35 anni</c:v>
                </c:pt>
              </c:strCache>
            </c:strRef>
          </c:tx>
          <c:invertIfNegative val="0"/>
          <c:cat>
            <c:strRef>
              <c:f>Foglio1!$A$2</c:f>
              <c:strCache>
                <c:ptCount val="1"/>
                <c:pt idx="0">
                  <c:v>rabbia</c:v>
                </c:pt>
              </c:strCache>
            </c:strRef>
          </c:cat>
          <c:val>
            <c:numRef>
              <c:f>Foglio1!$B$2</c:f>
              <c:numCache>
                <c:formatCode>General</c:formatCode>
                <c:ptCount val="1"/>
                <c:pt idx="0">
                  <c:v>5.9</c:v>
                </c:pt>
              </c:numCache>
            </c:numRef>
          </c:val>
        </c:ser>
        <c:ser>
          <c:idx val="1"/>
          <c:order val="1"/>
          <c:tx>
            <c:strRef>
              <c:f>Foglio1!$C$1</c:f>
              <c:strCache>
                <c:ptCount val="1"/>
                <c:pt idx="0">
                  <c:v>più di 55 anni</c:v>
                </c:pt>
              </c:strCache>
            </c:strRef>
          </c:tx>
          <c:invertIfNegative val="0"/>
          <c:cat>
            <c:strRef>
              <c:f>Foglio1!$A$2</c:f>
              <c:strCache>
                <c:ptCount val="1"/>
                <c:pt idx="0">
                  <c:v>rabbia</c:v>
                </c:pt>
              </c:strCache>
            </c:strRef>
          </c:cat>
          <c:val>
            <c:numRef>
              <c:f>Foglio1!$C$2</c:f>
              <c:numCache>
                <c:formatCode>General</c:formatCode>
                <c:ptCount val="1"/>
                <c:pt idx="0">
                  <c:v>10.6</c:v>
                </c:pt>
              </c:numCache>
            </c:numRef>
          </c:val>
        </c:ser>
        <c:dLbls>
          <c:showLegendKey val="0"/>
          <c:showVal val="0"/>
          <c:showCatName val="0"/>
          <c:showSerName val="0"/>
          <c:showPercent val="0"/>
          <c:showBubbleSize val="0"/>
        </c:dLbls>
        <c:gapWidth val="500"/>
        <c:overlap val="-42"/>
        <c:axId val="-2121542376"/>
        <c:axId val="-2122299224"/>
      </c:barChart>
      <c:catAx>
        <c:axId val="-2121542376"/>
        <c:scaling>
          <c:orientation val="minMax"/>
        </c:scaling>
        <c:delete val="0"/>
        <c:axPos val="b"/>
        <c:majorTickMark val="none"/>
        <c:minorTickMark val="none"/>
        <c:tickLblPos val="nextTo"/>
        <c:crossAx val="-2122299224"/>
        <c:crosses val="autoZero"/>
        <c:auto val="1"/>
        <c:lblAlgn val="ctr"/>
        <c:lblOffset val="100"/>
        <c:noMultiLvlLbl val="0"/>
      </c:catAx>
      <c:valAx>
        <c:axId val="-2122299224"/>
        <c:scaling>
          <c:orientation val="minMax"/>
        </c:scaling>
        <c:delete val="0"/>
        <c:axPos val="l"/>
        <c:majorGridlines/>
        <c:title>
          <c:tx>
            <c:rich>
              <a:bodyPr/>
              <a:lstStyle/>
              <a:p>
                <a:pPr>
                  <a:defRPr/>
                </a:pPr>
                <a:r>
                  <a:rPr lang="it-IT" sz="1200" dirty="0" smtClean="0"/>
                  <a:t>Percentuale di persone per cui prevale il sentimento della rabbia</a:t>
                </a:r>
                <a:endParaRPr lang="it-IT" sz="1200" dirty="0"/>
              </a:p>
            </c:rich>
          </c:tx>
          <c:layout/>
          <c:overlay val="0"/>
        </c:title>
        <c:numFmt formatCode="General" sourceLinked="1"/>
        <c:majorTickMark val="none"/>
        <c:minorTickMark val="none"/>
        <c:tickLblPos val="nextTo"/>
        <c:txPr>
          <a:bodyPr/>
          <a:lstStyle/>
          <a:p>
            <a:pPr>
              <a:defRPr sz="1200"/>
            </a:pPr>
            <a:endParaRPr lang="it-IT"/>
          </a:p>
        </c:txPr>
        <c:crossAx val="-2121542376"/>
        <c:crosses val="autoZero"/>
        <c:crossBetween val="between"/>
      </c:valAx>
      <c:dTable>
        <c:showHorzBorder val="1"/>
        <c:showVertBorder val="1"/>
        <c:showOutline val="1"/>
        <c:showKeys val="1"/>
        <c:txPr>
          <a:bodyPr/>
          <a:lstStyle/>
          <a:p>
            <a:pPr rtl="0">
              <a:defRPr sz="1200"/>
            </a:pPr>
            <a:endParaRPr lang="it-IT"/>
          </a:p>
        </c:txPr>
      </c:dTable>
    </c:plotArea>
    <c:plotVisOnly val="1"/>
    <c:dispBlanksAs val="gap"/>
    <c:showDLblsOverMax val="0"/>
  </c:chart>
  <c:txPr>
    <a:bodyPr/>
    <a:lstStyle/>
    <a:p>
      <a:pPr>
        <a:defRPr sz="1800"/>
      </a:pPr>
      <a:endParaRPr lang="it-IT"/>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Foglio1!$B$1</c:f>
              <c:strCache>
                <c:ptCount val="1"/>
                <c:pt idx="0">
                  <c:v>%</c:v>
                </c:pt>
              </c:strCache>
            </c:strRef>
          </c:tx>
          <c:dLbls>
            <c:dLbl>
              <c:idx val="3"/>
              <c:layout>
                <c:manualLayout>
                  <c:x val="-0.136802112698876"/>
                  <c:y val="0.305518289613356"/>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Foglio1!$A$2:$A$9</c:f>
              <c:strCache>
                <c:ptCount val="8"/>
                <c:pt idx="0">
                  <c:v>TV</c:v>
                </c:pt>
                <c:pt idx="1">
                  <c:v>internet</c:v>
                </c:pt>
                <c:pt idx="2">
                  <c:v>quotidiani</c:v>
                </c:pt>
                <c:pt idx="3">
                  <c:v>amici</c:v>
                </c:pt>
                <c:pt idx="4">
                  <c:v>riunioni, comizi</c:v>
                </c:pt>
                <c:pt idx="5">
                  <c:v>pubblicazioni candidati</c:v>
                </c:pt>
                <c:pt idx="6">
                  <c:v>nessuno</c:v>
                </c:pt>
                <c:pt idx="7">
                  <c:v>non sa</c:v>
                </c:pt>
              </c:strCache>
            </c:strRef>
          </c:cat>
          <c:val>
            <c:numRef>
              <c:f>Foglio1!$B$2:$B$9</c:f>
              <c:numCache>
                <c:formatCode>General</c:formatCode>
                <c:ptCount val="8"/>
                <c:pt idx="0">
                  <c:v>31.5</c:v>
                </c:pt>
                <c:pt idx="1">
                  <c:v>25.8</c:v>
                </c:pt>
                <c:pt idx="2">
                  <c:v>15.1</c:v>
                </c:pt>
                <c:pt idx="3">
                  <c:v>5.1</c:v>
                </c:pt>
                <c:pt idx="4">
                  <c:v>3.6</c:v>
                </c:pt>
                <c:pt idx="5">
                  <c:v>2.5</c:v>
                </c:pt>
                <c:pt idx="6">
                  <c:v>2.2</c:v>
                </c:pt>
                <c:pt idx="7">
                  <c:v>14.0</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it-IT"/>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Foglio1!$B$1</c:f>
              <c:strCache>
                <c:ptCount val="1"/>
                <c:pt idx="0">
                  <c:v>Giachetti</c:v>
                </c:pt>
              </c:strCache>
            </c:strRef>
          </c:tx>
          <c:invertIfNegative val="0"/>
          <c:cat>
            <c:strRef>
              <c:f>Foglio1!$A$2:$A$8</c:f>
              <c:strCache>
                <c:ptCount val="7"/>
                <c:pt idx="0">
                  <c:v>TV</c:v>
                </c:pt>
                <c:pt idx="1">
                  <c:v>internet</c:v>
                </c:pt>
                <c:pt idx="2">
                  <c:v>quotidiani</c:v>
                </c:pt>
                <c:pt idx="3">
                  <c:v>amici</c:v>
                </c:pt>
                <c:pt idx="4">
                  <c:v>riunioni</c:v>
                </c:pt>
                <c:pt idx="5">
                  <c:v>pubblicazioni</c:v>
                </c:pt>
                <c:pt idx="6">
                  <c:v>non sa</c:v>
                </c:pt>
              </c:strCache>
            </c:strRef>
          </c:cat>
          <c:val>
            <c:numRef>
              <c:f>Foglio1!$B$2:$B$8</c:f>
              <c:numCache>
                <c:formatCode>General</c:formatCode>
                <c:ptCount val="7"/>
                <c:pt idx="0">
                  <c:v>36.1</c:v>
                </c:pt>
                <c:pt idx="1">
                  <c:v>18.1</c:v>
                </c:pt>
                <c:pt idx="2">
                  <c:v>25.6</c:v>
                </c:pt>
                <c:pt idx="3">
                  <c:v>1.3</c:v>
                </c:pt>
                <c:pt idx="4">
                  <c:v>2.3</c:v>
                </c:pt>
                <c:pt idx="5">
                  <c:v>1.3</c:v>
                </c:pt>
                <c:pt idx="6">
                  <c:v>15.3</c:v>
                </c:pt>
              </c:numCache>
            </c:numRef>
          </c:val>
        </c:ser>
        <c:ser>
          <c:idx val="1"/>
          <c:order val="1"/>
          <c:tx>
            <c:strRef>
              <c:f>Foglio1!$C$1</c:f>
              <c:strCache>
                <c:ptCount val="1"/>
                <c:pt idx="0">
                  <c:v>Raggi</c:v>
                </c:pt>
              </c:strCache>
            </c:strRef>
          </c:tx>
          <c:invertIfNegative val="0"/>
          <c:cat>
            <c:strRef>
              <c:f>Foglio1!$A$2:$A$8</c:f>
              <c:strCache>
                <c:ptCount val="7"/>
                <c:pt idx="0">
                  <c:v>TV</c:v>
                </c:pt>
                <c:pt idx="1">
                  <c:v>internet</c:v>
                </c:pt>
                <c:pt idx="2">
                  <c:v>quotidiani</c:v>
                </c:pt>
                <c:pt idx="3">
                  <c:v>amici</c:v>
                </c:pt>
                <c:pt idx="4">
                  <c:v>riunioni</c:v>
                </c:pt>
                <c:pt idx="5">
                  <c:v>pubblicazioni</c:v>
                </c:pt>
                <c:pt idx="6">
                  <c:v>non sa</c:v>
                </c:pt>
              </c:strCache>
            </c:strRef>
          </c:cat>
          <c:val>
            <c:numRef>
              <c:f>Foglio1!$C$2:$C$8</c:f>
              <c:numCache>
                <c:formatCode>General</c:formatCode>
                <c:ptCount val="7"/>
                <c:pt idx="0">
                  <c:v>25.0</c:v>
                </c:pt>
                <c:pt idx="1">
                  <c:v>46.0</c:v>
                </c:pt>
                <c:pt idx="2">
                  <c:v>7.2</c:v>
                </c:pt>
                <c:pt idx="3">
                  <c:v>2.3</c:v>
                </c:pt>
                <c:pt idx="4">
                  <c:v>5.2</c:v>
                </c:pt>
                <c:pt idx="5">
                  <c:v>3.3</c:v>
                </c:pt>
                <c:pt idx="6">
                  <c:v>4.3</c:v>
                </c:pt>
              </c:numCache>
            </c:numRef>
          </c:val>
        </c:ser>
        <c:dLbls>
          <c:showLegendKey val="0"/>
          <c:showVal val="0"/>
          <c:showCatName val="0"/>
          <c:showSerName val="0"/>
          <c:showPercent val="0"/>
          <c:showBubbleSize val="0"/>
        </c:dLbls>
        <c:gapWidth val="150"/>
        <c:axId val="-2140336504"/>
        <c:axId val="-2122203912"/>
      </c:barChart>
      <c:catAx>
        <c:axId val="-2140336504"/>
        <c:scaling>
          <c:orientation val="minMax"/>
        </c:scaling>
        <c:delete val="0"/>
        <c:axPos val="b"/>
        <c:majorTickMark val="none"/>
        <c:minorTickMark val="none"/>
        <c:tickLblPos val="nextTo"/>
        <c:crossAx val="-2122203912"/>
        <c:crosses val="autoZero"/>
        <c:auto val="1"/>
        <c:lblAlgn val="ctr"/>
        <c:lblOffset val="100"/>
        <c:noMultiLvlLbl val="0"/>
      </c:catAx>
      <c:valAx>
        <c:axId val="-2122203912"/>
        <c:scaling>
          <c:orientation val="minMax"/>
        </c:scaling>
        <c:delete val="0"/>
        <c:axPos val="l"/>
        <c:majorGridlines/>
        <c:title>
          <c:tx>
            <c:rich>
              <a:bodyPr/>
              <a:lstStyle/>
              <a:p>
                <a:pPr>
                  <a:defRPr/>
                </a:pPr>
                <a:r>
                  <a:rPr lang="it-IT" sz="1200" dirty="0" smtClean="0"/>
                  <a:t>In percentuale sul</a:t>
                </a:r>
                <a:r>
                  <a:rPr lang="it-IT" sz="1200" baseline="0" dirty="0" smtClean="0"/>
                  <a:t> totale</a:t>
                </a:r>
                <a:r>
                  <a:rPr lang="it-IT" sz="1200" dirty="0" smtClean="0"/>
                  <a:t> totale dei</a:t>
                </a:r>
                <a:r>
                  <a:rPr lang="it-IT" sz="1200" baseline="0" dirty="0" smtClean="0"/>
                  <a:t> </a:t>
                </a:r>
                <a:r>
                  <a:rPr lang="it-IT" sz="1200" dirty="0" smtClean="0"/>
                  <a:t>voti ricevuti</a:t>
                </a:r>
                <a:endParaRPr lang="it-IT" sz="1200" dirty="0"/>
              </a:p>
            </c:rich>
          </c:tx>
          <c:layout/>
          <c:overlay val="0"/>
        </c:title>
        <c:numFmt formatCode="General" sourceLinked="1"/>
        <c:majorTickMark val="none"/>
        <c:minorTickMark val="none"/>
        <c:tickLblPos val="nextTo"/>
        <c:txPr>
          <a:bodyPr/>
          <a:lstStyle/>
          <a:p>
            <a:pPr>
              <a:defRPr sz="1200"/>
            </a:pPr>
            <a:endParaRPr lang="it-IT"/>
          </a:p>
        </c:txPr>
        <c:crossAx val="-2140336504"/>
        <c:crosses val="autoZero"/>
        <c:crossBetween val="between"/>
      </c:valAx>
      <c:dTable>
        <c:showHorzBorder val="1"/>
        <c:showVertBorder val="1"/>
        <c:showOutline val="1"/>
        <c:showKeys val="1"/>
        <c:txPr>
          <a:bodyPr/>
          <a:lstStyle/>
          <a:p>
            <a:pPr rtl="0">
              <a:defRPr sz="1200"/>
            </a:pPr>
            <a:endParaRPr lang="it-IT"/>
          </a:p>
        </c:txPr>
      </c:dTable>
    </c:plotArea>
    <c:plotVisOnly val="1"/>
    <c:dispBlanksAs val="gap"/>
    <c:showDLblsOverMax val="0"/>
  </c:chart>
  <c:txPr>
    <a:bodyPr/>
    <a:lstStyle/>
    <a:p>
      <a:pPr>
        <a:defRPr sz="1800"/>
      </a:pPr>
      <a:endParaRPr lang="it-IT"/>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74F8E0-4B56-B64F-BBD6-2643F787DB4E}" type="doc">
      <dgm:prSet loTypeId="urn:microsoft.com/office/officeart/2009/3/layout/StepUpProcess" loCatId="" qsTypeId="urn:microsoft.com/office/officeart/2005/8/quickstyle/3D1" qsCatId="3D" csTypeId="urn:microsoft.com/office/officeart/2005/8/colors/accent6_2" csCatId="accent6" phldr="1"/>
      <dgm:spPr/>
      <dgm:t>
        <a:bodyPr/>
        <a:lstStyle/>
        <a:p>
          <a:endParaRPr lang="it-IT"/>
        </a:p>
      </dgm:t>
    </dgm:pt>
    <dgm:pt modelId="{730278BC-C3A9-F746-B259-53438317D19B}">
      <dgm:prSet phldrT="[Testo]" custT="1"/>
      <dgm:spPr/>
      <dgm:t>
        <a:bodyPr/>
        <a:lstStyle/>
        <a:p>
          <a:r>
            <a:rPr lang="it-IT" sz="1800" dirty="0" smtClean="0"/>
            <a:t>Dall’inizio </a:t>
          </a:r>
          <a:r>
            <a:rPr lang="it-IT" sz="1800" b="1" dirty="0" smtClean="0"/>
            <a:t>61,3 %</a:t>
          </a:r>
          <a:endParaRPr lang="it-IT" sz="1800" b="1" dirty="0"/>
        </a:p>
      </dgm:t>
    </dgm:pt>
    <dgm:pt modelId="{D628A408-1EDC-F348-AD93-0348C8A257F5}" type="parTrans" cxnId="{A18DC3D1-1923-234A-A31B-FE0134F4A30E}">
      <dgm:prSet/>
      <dgm:spPr/>
      <dgm:t>
        <a:bodyPr/>
        <a:lstStyle/>
        <a:p>
          <a:endParaRPr lang="it-IT" sz="1800"/>
        </a:p>
      </dgm:t>
    </dgm:pt>
    <dgm:pt modelId="{5CE17BF1-39DE-7944-9FF6-721060646615}" type="sibTrans" cxnId="{A18DC3D1-1923-234A-A31B-FE0134F4A30E}">
      <dgm:prSet/>
      <dgm:spPr/>
      <dgm:t>
        <a:bodyPr/>
        <a:lstStyle/>
        <a:p>
          <a:endParaRPr lang="it-IT" sz="1800"/>
        </a:p>
      </dgm:t>
    </dgm:pt>
    <dgm:pt modelId="{5C506D8A-83AA-3F43-ACFF-6F7A49213704}">
      <dgm:prSet phldrT="[Testo]" custT="1"/>
      <dgm:spPr/>
      <dgm:t>
        <a:bodyPr/>
        <a:lstStyle/>
        <a:p>
          <a:r>
            <a:rPr lang="it-IT" sz="1800" dirty="0" smtClean="0"/>
            <a:t>Ultimo mese</a:t>
          </a:r>
        </a:p>
      </dgm:t>
    </dgm:pt>
    <dgm:pt modelId="{4B43ACD1-97F5-054A-9935-7E60462437CF}" type="parTrans" cxnId="{DBF7A006-F5FF-824B-9696-61BDB0B82C01}">
      <dgm:prSet/>
      <dgm:spPr/>
      <dgm:t>
        <a:bodyPr/>
        <a:lstStyle/>
        <a:p>
          <a:endParaRPr lang="it-IT" sz="1800"/>
        </a:p>
      </dgm:t>
    </dgm:pt>
    <dgm:pt modelId="{A4408B95-22E7-5040-ADB5-FC940F11C672}" type="sibTrans" cxnId="{DBF7A006-F5FF-824B-9696-61BDB0B82C01}">
      <dgm:prSet/>
      <dgm:spPr/>
      <dgm:t>
        <a:bodyPr/>
        <a:lstStyle/>
        <a:p>
          <a:endParaRPr lang="it-IT" sz="1800"/>
        </a:p>
      </dgm:t>
    </dgm:pt>
    <dgm:pt modelId="{AD2D4961-7157-BE47-895B-0DDB18AD1B52}">
      <dgm:prSet phldrT="[Testo]" custT="1"/>
      <dgm:spPr/>
      <dgm:t>
        <a:bodyPr/>
        <a:lstStyle/>
        <a:p>
          <a:r>
            <a:rPr lang="it-IT" sz="1800" dirty="0" smtClean="0"/>
            <a:t>Sabato e domenica del voto </a:t>
          </a:r>
        </a:p>
      </dgm:t>
    </dgm:pt>
    <dgm:pt modelId="{EE4CF205-10C5-7C48-A45C-E338392A8368}" type="parTrans" cxnId="{BE6A5285-09D3-3749-8288-CCD03384C000}">
      <dgm:prSet/>
      <dgm:spPr/>
      <dgm:t>
        <a:bodyPr/>
        <a:lstStyle/>
        <a:p>
          <a:endParaRPr lang="it-IT" sz="1800"/>
        </a:p>
      </dgm:t>
    </dgm:pt>
    <dgm:pt modelId="{2CEE4F7E-0CA7-FD48-9A04-47B381EB6181}" type="sibTrans" cxnId="{BE6A5285-09D3-3749-8288-CCD03384C000}">
      <dgm:prSet/>
      <dgm:spPr/>
      <dgm:t>
        <a:bodyPr/>
        <a:lstStyle/>
        <a:p>
          <a:endParaRPr lang="it-IT" sz="1800"/>
        </a:p>
      </dgm:t>
    </dgm:pt>
    <dgm:pt modelId="{09C6492E-D463-D642-9BB8-76D189F31278}">
      <dgm:prSet phldrT="[Testo]" custT="1"/>
      <dgm:spPr/>
      <dgm:t>
        <a:bodyPr/>
        <a:lstStyle/>
        <a:p>
          <a:r>
            <a:rPr lang="it-IT" sz="1800" dirty="0" smtClean="0"/>
            <a:t>Ultima settimana</a:t>
          </a:r>
        </a:p>
        <a:p>
          <a:r>
            <a:rPr lang="it-IT" sz="1800" dirty="0" smtClean="0"/>
            <a:t> </a:t>
          </a:r>
        </a:p>
      </dgm:t>
    </dgm:pt>
    <dgm:pt modelId="{FD3D85FA-B93F-FC4F-9AC5-8C0485473C85}" type="parTrans" cxnId="{B2D28F2D-E3E0-E446-B310-A028336F57D6}">
      <dgm:prSet/>
      <dgm:spPr/>
      <dgm:t>
        <a:bodyPr/>
        <a:lstStyle/>
        <a:p>
          <a:endParaRPr lang="it-IT" sz="1800"/>
        </a:p>
      </dgm:t>
    </dgm:pt>
    <dgm:pt modelId="{F9EEBEC1-20F4-3041-9A12-CCEFB2F5F5DF}" type="sibTrans" cxnId="{B2D28F2D-E3E0-E446-B310-A028336F57D6}">
      <dgm:prSet/>
      <dgm:spPr/>
      <dgm:t>
        <a:bodyPr/>
        <a:lstStyle/>
        <a:p>
          <a:endParaRPr lang="it-IT" sz="1800"/>
        </a:p>
      </dgm:t>
    </dgm:pt>
    <dgm:pt modelId="{9DDD7AE8-ACAC-314D-98D7-6A8DC5E92AD7}" type="pres">
      <dgm:prSet presAssocID="{4B74F8E0-4B56-B64F-BBD6-2643F787DB4E}" presName="rootnode" presStyleCnt="0">
        <dgm:presLayoutVars>
          <dgm:chMax/>
          <dgm:chPref/>
          <dgm:dir/>
          <dgm:animLvl val="lvl"/>
        </dgm:presLayoutVars>
      </dgm:prSet>
      <dgm:spPr/>
      <dgm:t>
        <a:bodyPr/>
        <a:lstStyle/>
        <a:p>
          <a:endParaRPr lang="it-IT"/>
        </a:p>
      </dgm:t>
    </dgm:pt>
    <dgm:pt modelId="{75248C02-955A-FF45-90D3-E4EB81F2EAFF}" type="pres">
      <dgm:prSet presAssocID="{730278BC-C3A9-F746-B259-53438317D19B}" presName="composite" presStyleCnt="0"/>
      <dgm:spPr/>
    </dgm:pt>
    <dgm:pt modelId="{C0094518-7555-434C-9E97-E8E9839B6E2E}" type="pres">
      <dgm:prSet presAssocID="{730278BC-C3A9-F746-B259-53438317D19B}" presName="LShape" presStyleLbl="alignNode1" presStyleIdx="0" presStyleCnt="7"/>
      <dgm:spPr/>
    </dgm:pt>
    <dgm:pt modelId="{C7E83960-5E70-204C-83F1-6DC74251787D}" type="pres">
      <dgm:prSet presAssocID="{730278BC-C3A9-F746-B259-53438317D19B}" presName="ParentText" presStyleLbl="revTx" presStyleIdx="0" presStyleCnt="4">
        <dgm:presLayoutVars>
          <dgm:chMax val="0"/>
          <dgm:chPref val="0"/>
          <dgm:bulletEnabled val="1"/>
        </dgm:presLayoutVars>
      </dgm:prSet>
      <dgm:spPr/>
      <dgm:t>
        <a:bodyPr/>
        <a:lstStyle/>
        <a:p>
          <a:endParaRPr lang="it-IT"/>
        </a:p>
      </dgm:t>
    </dgm:pt>
    <dgm:pt modelId="{DEDAC9A1-73A2-3243-BC43-19566DF6A85A}" type="pres">
      <dgm:prSet presAssocID="{730278BC-C3A9-F746-B259-53438317D19B}" presName="Triangle" presStyleLbl="alignNode1" presStyleIdx="1" presStyleCnt="7"/>
      <dgm:spPr/>
    </dgm:pt>
    <dgm:pt modelId="{00F56448-AFFC-1343-85D5-47FB7CF6B71D}" type="pres">
      <dgm:prSet presAssocID="{5CE17BF1-39DE-7944-9FF6-721060646615}" presName="sibTrans" presStyleCnt="0"/>
      <dgm:spPr/>
    </dgm:pt>
    <dgm:pt modelId="{7369CB0A-9795-2A48-A8BE-B5EE7451F290}" type="pres">
      <dgm:prSet presAssocID="{5CE17BF1-39DE-7944-9FF6-721060646615}" presName="space" presStyleCnt="0"/>
      <dgm:spPr/>
    </dgm:pt>
    <dgm:pt modelId="{2F15C4BA-F7D1-304B-A6DB-B55E4DFFD21A}" type="pres">
      <dgm:prSet presAssocID="{5C506D8A-83AA-3F43-ACFF-6F7A49213704}" presName="composite" presStyleCnt="0"/>
      <dgm:spPr/>
    </dgm:pt>
    <dgm:pt modelId="{BCFAE805-E318-EF40-B6DE-840C9E2BB155}" type="pres">
      <dgm:prSet presAssocID="{5C506D8A-83AA-3F43-ACFF-6F7A49213704}" presName="LShape" presStyleLbl="alignNode1" presStyleIdx="2" presStyleCnt="7"/>
      <dgm:spPr/>
    </dgm:pt>
    <dgm:pt modelId="{AE2B2478-8A28-DB4C-B207-C9B84FE2E753}" type="pres">
      <dgm:prSet presAssocID="{5C506D8A-83AA-3F43-ACFF-6F7A49213704}" presName="ParentText" presStyleLbl="revTx" presStyleIdx="1" presStyleCnt="4" custScaleX="98430" custScaleY="71403" custLinFactNeighborX="-693" custLinFactNeighborY="-12641">
        <dgm:presLayoutVars>
          <dgm:chMax val="0"/>
          <dgm:chPref val="0"/>
          <dgm:bulletEnabled val="1"/>
        </dgm:presLayoutVars>
      </dgm:prSet>
      <dgm:spPr/>
      <dgm:t>
        <a:bodyPr/>
        <a:lstStyle/>
        <a:p>
          <a:endParaRPr lang="it-IT"/>
        </a:p>
      </dgm:t>
    </dgm:pt>
    <dgm:pt modelId="{3748D6CE-D660-9640-B470-51B311F8E1CB}" type="pres">
      <dgm:prSet presAssocID="{5C506D8A-83AA-3F43-ACFF-6F7A49213704}" presName="Triangle" presStyleLbl="alignNode1" presStyleIdx="3" presStyleCnt="7"/>
      <dgm:spPr/>
    </dgm:pt>
    <dgm:pt modelId="{E73B4432-CDA4-9C49-B361-205EB3623C49}" type="pres">
      <dgm:prSet presAssocID="{A4408B95-22E7-5040-ADB5-FC940F11C672}" presName="sibTrans" presStyleCnt="0"/>
      <dgm:spPr/>
    </dgm:pt>
    <dgm:pt modelId="{79BA0C64-A3BE-A84A-8C45-F7C0761B8935}" type="pres">
      <dgm:prSet presAssocID="{A4408B95-22E7-5040-ADB5-FC940F11C672}" presName="space" presStyleCnt="0"/>
      <dgm:spPr/>
    </dgm:pt>
    <dgm:pt modelId="{ACAFED39-6455-FF45-8B40-1A8B03E983BB}" type="pres">
      <dgm:prSet presAssocID="{09C6492E-D463-D642-9BB8-76D189F31278}" presName="composite" presStyleCnt="0"/>
      <dgm:spPr/>
    </dgm:pt>
    <dgm:pt modelId="{7A70A743-7FB9-1642-A7CB-6EEADB1ED250}" type="pres">
      <dgm:prSet presAssocID="{09C6492E-D463-D642-9BB8-76D189F31278}" presName="LShape" presStyleLbl="alignNode1" presStyleIdx="4" presStyleCnt="7"/>
      <dgm:spPr/>
    </dgm:pt>
    <dgm:pt modelId="{A6771AD7-459A-F640-BE64-1292F832563E}" type="pres">
      <dgm:prSet presAssocID="{09C6492E-D463-D642-9BB8-76D189F31278}" presName="ParentText" presStyleLbl="revTx" presStyleIdx="2" presStyleCnt="4">
        <dgm:presLayoutVars>
          <dgm:chMax val="0"/>
          <dgm:chPref val="0"/>
          <dgm:bulletEnabled val="1"/>
        </dgm:presLayoutVars>
      </dgm:prSet>
      <dgm:spPr/>
      <dgm:t>
        <a:bodyPr/>
        <a:lstStyle/>
        <a:p>
          <a:endParaRPr lang="it-IT"/>
        </a:p>
      </dgm:t>
    </dgm:pt>
    <dgm:pt modelId="{DFA9EFDD-7EA2-0542-B6AB-C768E089801D}" type="pres">
      <dgm:prSet presAssocID="{09C6492E-D463-D642-9BB8-76D189F31278}" presName="Triangle" presStyleLbl="alignNode1" presStyleIdx="5" presStyleCnt="7"/>
      <dgm:spPr/>
    </dgm:pt>
    <dgm:pt modelId="{F7AB1F59-4CA3-9347-B1D2-28F4F8776342}" type="pres">
      <dgm:prSet presAssocID="{F9EEBEC1-20F4-3041-9A12-CCEFB2F5F5DF}" presName="sibTrans" presStyleCnt="0"/>
      <dgm:spPr/>
    </dgm:pt>
    <dgm:pt modelId="{AE9D7FD2-F03B-5948-8D22-450E88588D03}" type="pres">
      <dgm:prSet presAssocID="{F9EEBEC1-20F4-3041-9A12-CCEFB2F5F5DF}" presName="space" presStyleCnt="0"/>
      <dgm:spPr/>
    </dgm:pt>
    <dgm:pt modelId="{A8D05174-8F4E-4741-A72A-C41240BA7843}" type="pres">
      <dgm:prSet presAssocID="{AD2D4961-7157-BE47-895B-0DDB18AD1B52}" presName="composite" presStyleCnt="0"/>
      <dgm:spPr/>
    </dgm:pt>
    <dgm:pt modelId="{573FDE0C-6E57-C84A-A3C6-F905AC9181F0}" type="pres">
      <dgm:prSet presAssocID="{AD2D4961-7157-BE47-895B-0DDB18AD1B52}" presName="LShape" presStyleLbl="alignNode1" presStyleIdx="6" presStyleCnt="7"/>
      <dgm:spPr/>
    </dgm:pt>
    <dgm:pt modelId="{69DEFCDC-9D91-C540-9686-2B48A52FF633}" type="pres">
      <dgm:prSet presAssocID="{AD2D4961-7157-BE47-895B-0DDB18AD1B52}" presName="ParentText" presStyleLbl="revTx" presStyleIdx="3" presStyleCnt="4">
        <dgm:presLayoutVars>
          <dgm:chMax val="0"/>
          <dgm:chPref val="0"/>
          <dgm:bulletEnabled val="1"/>
        </dgm:presLayoutVars>
      </dgm:prSet>
      <dgm:spPr/>
      <dgm:t>
        <a:bodyPr/>
        <a:lstStyle/>
        <a:p>
          <a:endParaRPr lang="it-IT"/>
        </a:p>
      </dgm:t>
    </dgm:pt>
  </dgm:ptLst>
  <dgm:cxnLst>
    <dgm:cxn modelId="{5ACF1C32-BF23-7A4E-BDBE-349EF466A0AA}" type="presOf" srcId="{4B74F8E0-4B56-B64F-BBD6-2643F787DB4E}" destId="{9DDD7AE8-ACAC-314D-98D7-6A8DC5E92AD7}" srcOrd="0" destOrd="0" presId="urn:microsoft.com/office/officeart/2009/3/layout/StepUpProcess"/>
    <dgm:cxn modelId="{243A758F-4098-494C-90D0-F296E95875D8}" type="presOf" srcId="{730278BC-C3A9-F746-B259-53438317D19B}" destId="{C7E83960-5E70-204C-83F1-6DC74251787D}" srcOrd="0" destOrd="0" presId="urn:microsoft.com/office/officeart/2009/3/layout/StepUpProcess"/>
    <dgm:cxn modelId="{1B60DE2B-B96C-034B-BB40-D0EFF6C53DC3}" type="presOf" srcId="{09C6492E-D463-D642-9BB8-76D189F31278}" destId="{A6771AD7-459A-F640-BE64-1292F832563E}" srcOrd="0" destOrd="0" presId="urn:microsoft.com/office/officeart/2009/3/layout/StepUpProcess"/>
    <dgm:cxn modelId="{8609BA92-49F1-DA49-B394-B2C02506D357}" type="presOf" srcId="{AD2D4961-7157-BE47-895B-0DDB18AD1B52}" destId="{69DEFCDC-9D91-C540-9686-2B48A52FF633}" srcOrd="0" destOrd="0" presId="urn:microsoft.com/office/officeart/2009/3/layout/StepUpProcess"/>
    <dgm:cxn modelId="{40326A52-FC9B-4745-90EC-FF46EA8C8B19}" type="presOf" srcId="{5C506D8A-83AA-3F43-ACFF-6F7A49213704}" destId="{AE2B2478-8A28-DB4C-B207-C9B84FE2E753}" srcOrd="0" destOrd="0" presId="urn:microsoft.com/office/officeart/2009/3/layout/StepUpProcess"/>
    <dgm:cxn modelId="{BE6A5285-09D3-3749-8288-CCD03384C000}" srcId="{4B74F8E0-4B56-B64F-BBD6-2643F787DB4E}" destId="{AD2D4961-7157-BE47-895B-0DDB18AD1B52}" srcOrd="3" destOrd="0" parTransId="{EE4CF205-10C5-7C48-A45C-E338392A8368}" sibTransId="{2CEE4F7E-0CA7-FD48-9A04-47B381EB6181}"/>
    <dgm:cxn modelId="{B2D28F2D-E3E0-E446-B310-A028336F57D6}" srcId="{4B74F8E0-4B56-B64F-BBD6-2643F787DB4E}" destId="{09C6492E-D463-D642-9BB8-76D189F31278}" srcOrd="2" destOrd="0" parTransId="{FD3D85FA-B93F-FC4F-9AC5-8C0485473C85}" sibTransId="{F9EEBEC1-20F4-3041-9A12-CCEFB2F5F5DF}"/>
    <dgm:cxn modelId="{DBF7A006-F5FF-824B-9696-61BDB0B82C01}" srcId="{4B74F8E0-4B56-B64F-BBD6-2643F787DB4E}" destId="{5C506D8A-83AA-3F43-ACFF-6F7A49213704}" srcOrd="1" destOrd="0" parTransId="{4B43ACD1-97F5-054A-9935-7E60462437CF}" sibTransId="{A4408B95-22E7-5040-ADB5-FC940F11C672}"/>
    <dgm:cxn modelId="{A18DC3D1-1923-234A-A31B-FE0134F4A30E}" srcId="{4B74F8E0-4B56-B64F-BBD6-2643F787DB4E}" destId="{730278BC-C3A9-F746-B259-53438317D19B}" srcOrd="0" destOrd="0" parTransId="{D628A408-1EDC-F348-AD93-0348C8A257F5}" sibTransId="{5CE17BF1-39DE-7944-9FF6-721060646615}"/>
    <dgm:cxn modelId="{687FF768-A999-6242-A3B8-22774C9D967D}" type="presParOf" srcId="{9DDD7AE8-ACAC-314D-98D7-6A8DC5E92AD7}" destId="{75248C02-955A-FF45-90D3-E4EB81F2EAFF}" srcOrd="0" destOrd="0" presId="urn:microsoft.com/office/officeart/2009/3/layout/StepUpProcess"/>
    <dgm:cxn modelId="{E85A7538-E481-E74D-928A-837BAD8958A4}" type="presParOf" srcId="{75248C02-955A-FF45-90D3-E4EB81F2EAFF}" destId="{C0094518-7555-434C-9E97-E8E9839B6E2E}" srcOrd="0" destOrd="0" presId="urn:microsoft.com/office/officeart/2009/3/layout/StepUpProcess"/>
    <dgm:cxn modelId="{4007D7A9-289D-A84E-953F-DB9BD281CC61}" type="presParOf" srcId="{75248C02-955A-FF45-90D3-E4EB81F2EAFF}" destId="{C7E83960-5E70-204C-83F1-6DC74251787D}" srcOrd="1" destOrd="0" presId="urn:microsoft.com/office/officeart/2009/3/layout/StepUpProcess"/>
    <dgm:cxn modelId="{4D1AD099-3A5F-F640-91DB-92A9D7C282B9}" type="presParOf" srcId="{75248C02-955A-FF45-90D3-E4EB81F2EAFF}" destId="{DEDAC9A1-73A2-3243-BC43-19566DF6A85A}" srcOrd="2" destOrd="0" presId="urn:microsoft.com/office/officeart/2009/3/layout/StepUpProcess"/>
    <dgm:cxn modelId="{4819B76A-5FD6-0745-9F65-49E376ABFB78}" type="presParOf" srcId="{9DDD7AE8-ACAC-314D-98D7-6A8DC5E92AD7}" destId="{00F56448-AFFC-1343-85D5-47FB7CF6B71D}" srcOrd="1" destOrd="0" presId="urn:microsoft.com/office/officeart/2009/3/layout/StepUpProcess"/>
    <dgm:cxn modelId="{26A3FE91-4F70-E448-B704-7A0B32B70880}" type="presParOf" srcId="{00F56448-AFFC-1343-85D5-47FB7CF6B71D}" destId="{7369CB0A-9795-2A48-A8BE-B5EE7451F290}" srcOrd="0" destOrd="0" presId="urn:microsoft.com/office/officeart/2009/3/layout/StepUpProcess"/>
    <dgm:cxn modelId="{344A94E9-1D2B-7E46-A854-8324D2D2B292}" type="presParOf" srcId="{9DDD7AE8-ACAC-314D-98D7-6A8DC5E92AD7}" destId="{2F15C4BA-F7D1-304B-A6DB-B55E4DFFD21A}" srcOrd="2" destOrd="0" presId="urn:microsoft.com/office/officeart/2009/3/layout/StepUpProcess"/>
    <dgm:cxn modelId="{34CCC21B-92BC-3246-99A3-31820961AE52}" type="presParOf" srcId="{2F15C4BA-F7D1-304B-A6DB-B55E4DFFD21A}" destId="{BCFAE805-E318-EF40-B6DE-840C9E2BB155}" srcOrd="0" destOrd="0" presId="urn:microsoft.com/office/officeart/2009/3/layout/StepUpProcess"/>
    <dgm:cxn modelId="{F8ACF923-1526-5843-8A68-DBA4E7E959FD}" type="presParOf" srcId="{2F15C4BA-F7D1-304B-A6DB-B55E4DFFD21A}" destId="{AE2B2478-8A28-DB4C-B207-C9B84FE2E753}" srcOrd="1" destOrd="0" presId="urn:microsoft.com/office/officeart/2009/3/layout/StepUpProcess"/>
    <dgm:cxn modelId="{945481CD-426E-5540-BF09-859AA83398E0}" type="presParOf" srcId="{2F15C4BA-F7D1-304B-A6DB-B55E4DFFD21A}" destId="{3748D6CE-D660-9640-B470-51B311F8E1CB}" srcOrd="2" destOrd="0" presId="urn:microsoft.com/office/officeart/2009/3/layout/StepUpProcess"/>
    <dgm:cxn modelId="{73AD0376-AF6A-C344-A8CD-2AA069DBC402}" type="presParOf" srcId="{9DDD7AE8-ACAC-314D-98D7-6A8DC5E92AD7}" destId="{E73B4432-CDA4-9C49-B361-205EB3623C49}" srcOrd="3" destOrd="0" presId="urn:microsoft.com/office/officeart/2009/3/layout/StepUpProcess"/>
    <dgm:cxn modelId="{70BFB1C5-88D0-5148-AE55-E5B58AAC8C74}" type="presParOf" srcId="{E73B4432-CDA4-9C49-B361-205EB3623C49}" destId="{79BA0C64-A3BE-A84A-8C45-F7C0761B8935}" srcOrd="0" destOrd="0" presId="urn:microsoft.com/office/officeart/2009/3/layout/StepUpProcess"/>
    <dgm:cxn modelId="{AD04566C-226C-0C41-9A6D-25F74C4D9795}" type="presParOf" srcId="{9DDD7AE8-ACAC-314D-98D7-6A8DC5E92AD7}" destId="{ACAFED39-6455-FF45-8B40-1A8B03E983BB}" srcOrd="4" destOrd="0" presId="urn:microsoft.com/office/officeart/2009/3/layout/StepUpProcess"/>
    <dgm:cxn modelId="{BAEC24CD-D67E-E242-B10C-E3663B0FEC7D}" type="presParOf" srcId="{ACAFED39-6455-FF45-8B40-1A8B03E983BB}" destId="{7A70A743-7FB9-1642-A7CB-6EEADB1ED250}" srcOrd="0" destOrd="0" presId="urn:microsoft.com/office/officeart/2009/3/layout/StepUpProcess"/>
    <dgm:cxn modelId="{E7625363-E214-BD49-A519-A4393829DE83}" type="presParOf" srcId="{ACAFED39-6455-FF45-8B40-1A8B03E983BB}" destId="{A6771AD7-459A-F640-BE64-1292F832563E}" srcOrd="1" destOrd="0" presId="urn:microsoft.com/office/officeart/2009/3/layout/StepUpProcess"/>
    <dgm:cxn modelId="{064A72B9-084C-E64E-8A05-B1767CDFE648}" type="presParOf" srcId="{ACAFED39-6455-FF45-8B40-1A8B03E983BB}" destId="{DFA9EFDD-7EA2-0542-B6AB-C768E089801D}" srcOrd="2" destOrd="0" presId="urn:microsoft.com/office/officeart/2009/3/layout/StepUpProcess"/>
    <dgm:cxn modelId="{68CA618E-9236-4044-8B0E-5FB51CBC743F}" type="presParOf" srcId="{9DDD7AE8-ACAC-314D-98D7-6A8DC5E92AD7}" destId="{F7AB1F59-4CA3-9347-B1D2-28F4F8776342}" srcOrd="5" destOrd="0" presId="urn:microsoft.com/office/officeart/2009/3/layout/StepUpProcess"/>
    <dgm:cxn modelId="{DF2073A8-A12B-5A46-AF84-46AC6334B6F7}" type="presParOf" srcId="{F7AB1F59-4CA3-9347-B1D2-28F4F8776342}" destId="{AE9D7FD2-F03B-5948-8D22-450E88588D03}" srcOrd="0" destOrd="0" presId="urn:microsoft.com/office/officeart/2009/3/layout/StepUpProcess"/>
    <dgm:cxn modelId="{3D5F502E-6B02-CE4A-B8CD-93E3C6F4EC87}" type="presParOf" srcId="{9DDD7AE8-ACAC-314D-98D7-6A8DC5E92AD7}" destId="{A8D05174-8F4E-4741-A72A-C41240BA7843}" srcOrd="6" destOrd="0" presId="urn:microsoft.com/office/officeart/2009/3/layout/StepUpProcess"/>
    <dgm:cxn modelId="{3F37478A-AB45-5144-8B55-E179FEA1AD27}" type="presParOf" srcId="{A8D05174-8F4E-4741-A72A-C41240BA7843}" destId="{573FDE0C-6E57-C84A-A3C6-F905AC9181F0}" srcOrd="0" destOrd="0" presId="urn:microsoft.com/office/officeart/2009/3/layout/StepUpProcess"/>
    <dgm:cxn modelId="{EB762E22-C405-6844-BCD0-A0A6665A8976}" type="presParOf" srcId="{A8D05174-8F4E-4741-A72A-C41240BA7843}" destId="{69DEFCDC-9D91-C540-9686-2B48A52FF633}"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74F8E0-4B56-B64F-BBD6-2643F787DB4E}" type="doc">
      <dgm:prSet loTypeId="urn:microsoft.com/office/officeart/2009/3/layout/StepUpProcess" loCatId="" qsTypeId="urn:microsoft.com/office/officeart/2005/8/quickstyle/3D1" qsCatId="3D" csTypeId="urn:microsoft.com/office/officeart/2005/8/colors/accent6_2" csCatId="accent6" phldr="1"/>
      <dgm:spPr/>
      <dgm:t>
        <a:bodyPr/>
        <a:lstStyle/>
        <a:p>
          <a:endParaRPr lang="it-IT"/>
        </a:p>
      </dgm:t>
    </dgm:pt>
    <dgm:pt modelId="{730278BC-C3A9-F746-B259-53438317D19B}">
      <dgm:prSet phldrT="[Testo]" custT="1"/>
      <dgm:spPr/>
      <dgm:t>
        <a:bodyPr/>
        <a:lstStyle/>
        <a:p>
          <a:r>
            <a:rPr lang="it-IT" sz="1800" dirty="0" smtClean="0"/>
            <a:t>Non ho cambiato idea</a:t>
          </a:r>
        </a:p>
        <a:p>
          <a:r>
            <a:rPr lang="it-IT" sz="1800" dirty="0" smtClean="0"/>
            <a:t> </a:t>
          </a:r>
          <a:r>
            <a:rPr lang="it-IT" sz="1800" b="1" dirty="0" smtClean="0"/>
            <a:t>73,6 %</a:t>
          </a:r>
          <a:endParaRPr lang="it-IT" sz="1800" b="1" dirty="0"/>
        </a:p>
      </dgm:t>
    </dgm:pt>
    <dgm:pt modelId="{D628A408-1EDC-F348-AD93-0348C8A257F5}" type="parTrans" cxnId="{A18DC3D1-1923-234A-A31B-FE0134F4A30E}">
      <dgm:prSet/>
      <dgm:spPr/>
      <dgm:t>
        <a:bodyPr/>
        <a:lstStyle/>
        <a:p>
          <a:endParaRPr lang="it-IT" sz="1800"/>
        </a:p>
      </dgm:t>
    </dgm:pt>
    <dgm:pt modelId="{5CE17BF1-39DE-7944-9FF6-721060646615}" type="sibTrans" cxnId="{A18DC3D1-1923-234A-A31B-FE0134F4A30E}">
      <dgm:prSet/>
      <dgm:spPr/>
      <dgm:t>
        <a:bodyPr/>
        <a:lstStyle/>
        <a:p>
          <a:endParaRPr lang="it-IT" sz="1800"/>
        </a:p>
      </dgm:t>
    </dgm:pt>
    <dgm:pt modelId="{5C506D8A-83AA-3F43-ACFF-6F7A49213704}">
      <dgm:prSet phldrT="[Testo]" custT="1"/>
      <dgm:spPr/>
      <dgm:t>
        <a:bodyPr/>
        <a:lstStyle/>
        <a:p>
          <a:r>
            <a:rPr lang="it-IT" sz="1800" dirty="0" smtClean="0"/>
            <a:t>Ci ho messo tempo a scegliere</a:t>
          </a:r>
        </a:p>
      </dgm:t>
    </dgm:pt>
    <dgm:pt modelId="{4B43ACD1-97F5-054A-9935-7E60462437CF}" type="parTrans" cxnId="{DBF7A006-F5FF-824B-9696-61BDB0B82C01}">
      <dgm:prSet/>
      <dgm:spPr/>
      <dgm:t>
        <a:bodyPr/>
        <a:lstStyle/>
        <a:p>
          <a:endParaRPr lang="it-IT" sz="1800"/>
        </a:p>
      </dgm:t>
    </dgm:pt>
    <dgm:pt modelId="{A4408B95-22E7-5040-ADB5-FC940F11C672}" type="sibTrans" cxnId="{DBF7A006-F5FF-824B-9696-61BDB0B82C01}">
      <dgm:prSet/>
      <dgm:spPr/>
      <dgm:t>
        <a:bodyPr/>
        <a:lstStyle/>
        <a:p>
          <a:endParaRPr lang="it-IT" sz="1800"/>
        </a:p>
      </dgm:t>
    </dgm:pt>
    <dgm:pt modelId="{AD2D4961-7157-BE47-895B-0DDB18AD1B52}">
      <dgm:prSet phldrT="[Testo]" custT="1"/>
      <dgm:spPr/>
      <dgm:t>
        <a:bodyPr/>
        <a:lstStyle/>
        <a:p>
          <a:r>
            <a:rPr lang="it-IT" sz="1800" dirty="0" smtClean="0"/>
            <a:t>Sono stato indeciso sino alla fine</a:t>
          </a:r>
        </a:p>
      </dgm:t>
    </dgm:pt>
    <dgm:pt modelId="{EE4CF205-10C5-7C48-A45C-E338392A8368}" type="parTrans" cxnId="{BE6A5285-09D3-3749-8288-CCD03384C000}">
      <dgm:prSet/>
      <dgm:spPr/>
      <dgm:t>
        <a:bodyPr/>
        <a:lstStyle/>
        <a:p>
          <a:endParaRPr lang="it-IT" sz="1800"/>
        </a:p>
      </dgm:t>
    </dgm:pt>
    <dgm:pt modelId="{2CEE4F7E-0CA7-FD48-9A04-47B381EB6181}" type="sibTrans" cxnId="{BE6A5285-09D3-3749-8288-CCD03384C000}">
      <dgm:prSet/>
      <dgm:spPr/>
      <dgm:t>
        <a:bodyPr/>
        <a:lstStyle/>
        <a:p>
          <a:endParaRPr lang="it-IT" sz="1800"/>
        </a:p>
      </dgm:t>
    </dgm:pt>
    <dgm:pt modelId="{09C6492E-D463-D642-9BB8-76D189F31278}">
      <dgm:prSet phldrT="[Testo]" custT="1"/>
      <dgm:spPr/>
      <dgm:t>
        <a:bodyPr/>
        <a:lstStyle/>
        <a:p>
          <a:r>
            <a:rPr lang="it-IT" sz="1800" dirty="0" smtClean="0"/>
            <a:t>Ho cambiato idea più volte</a:t>
          </a:r>
        </a:p>
        <a:p>
          <a:r>
            <a:rPr lang="it-IT" sz="1800" dirty="0" smtClean="0"/>
            <a:t> </a:t>
          </a:r>
        </a:p>
      </dgm:t>
    </dgm:pt>
    <dgm:pt modelId="{FD3D85FA-B93F-FC4F-9AC5-8C0485473C85}" type="parTrans" cxnId="{B2D28F2D-E3E0-E446-B310-A028336F57D6}">
      <dgm:prSet/>
      <dgm:spPr/>
      <dgm:t>
        <a:bodyPr/>
        <a:lstStyle/>
        <a:p>
          <a:endParaRPr lang="it-IT" sz="1800"/>
        </a:p>
      </dgm:t>
    </dgm:pt>
    <dgm:pt modelId="{F9EEBEC1-20F4-3041-9A12-CCEFB2F5F5DF}" type="sibTrans" cxnId="{B2D28F2D-E3E0-E446-B310-A028336F57D6}">
      <dgm:prSet/>
      <dgm:spPr/>
      <dgm:t>
        <a:bodyPr/>
        <a:lstStyle/>
        <a:p>
          <a:endParaRPr lang="it-IT" sz="1800"/>
        </a:p>
      </dgm:t>
    </dgm:pt>
    <dgm:pt modelId="{9DDD7AE8-ACAC-314D-98D7-6A8DC5E92AD7}" type="pres">
      <dgm:prSet presAssocID="{4B74F8E0-4B56-B64F-BBD6-2643F787DB4E}" presName="rootnode" presStyleCnt="0">
        <dgm:presLayoutVars>
          <dgm:chMax/>
          <dgm:chPref/>
          <dgm:dir/>
          <dgm:animLvl val="lvl"/>
        </dgm:presLayoutVars>
      </dgm:prSet>
      <dgm:spPr/>
      <dgm:t>
        <a:bodyPr/>
        <a:lstStyle/>
        <a:p>
          <a:endParaRPr lang="it-IT"/>
        </a:p>
      </dgm:t>
    </dgm:pt>
    <dgm:pt modelId="{75248C02-955A-FF45-90D3-E4EB81F2EAFF}" type="pres">
      <dgm:prSet presAssocID="{730278BC-C3A9-F746-B259-53438317D19B}" presName="composite" presStyleCnt="0"/>
      <dgm:spPr/>
    </dgm:pt>
    <dgm:pt modelId="{C0094518-7555-434C-9E97-E8E9839B6E2E}" type="pres">
      <dgm:prSet presAssocID="{730278BC-C3A9-F746-B259-53438317D19B}" presName="LShape" presStyleLbl="alignNode1" presStyleIdx="0" presStyleCnt="7"/>
      <dgm:spPr/>
    </dgm:pt>
    <dgm:pt modelId="{C7E83960-5E70-204C-83F1-6DC74251787D}" type="pres">
      <dgm:prSet presAssocID="{730278BC-C3A9-F746-B259-53438317D19B}" presName="ParentText" presStyleLbl="revTx" presStyleIdx="0" presStyleCnt="4">
        <dgm:presLayoutVars>
          <dgm:chMax val="0"/>
          <dgm:chPref val="0"/>
          <dgm:bulletEnabled val="1"/>
        </dgm:presLayoutVars>
      </dgm:prSet>
      <dgm:spPr/>
      <dgm:t>
        <a:bodyPr/>
        <a:lstStyle/>
        <a:p>
          <a:endParaRPr lang="it-IT"/>
        </a:p>
      </dgm:t>
    </dgm:pt>
    <dgm:pt modelId="{DEDAC9A1-73A2-3243-BC43-19566DF6A85A}" type="pres">
      <dgm:prSet presAssocID="{730278BC-C3A9-F746-B259-53438317D19B}" presName="Triangle" presStyleLbl="alignNode1" presStyleIdx="1" presStyleCnt="7"/>
      <dgm:spPr/>
    </dgm:pt>
    <dgm:pt modelId="{00F56448-AFFC-1343-85D5-47FB7CF6B71D}" type="pres">
      <dgm:prSet presAssocID="{5CE17BF1-39DE-7944-9FF6-721060646615}" presName="sibTrans" presStyleCnt="0"/>
      <dgm:spPr/>
    </dgm:pt>
    <dgm:pt modelId="{7369CB0A-9795-2A48-A8BE-B5EE7451F290}" type="pres">
      <dgm:prSet presAssocID="{5CE17BF1-39DE-7944-9FF6-721060646615}" presName="space" presStyleCnt="0"/>
      <dgm:spPr/>
    </dgm:pt>
    <dgm:pt modelId="{2F15C4BA-F7D1-304B-A6DB-B55E4DFFD21A}" type="pres">
      <dgm:prSet presAssocID="{5C506D8A-83AA-3F43-ACFF-6F7A49213704}" presName="composite" presStyleCnt="0"/>
      <dgm:spPr/>
    </dgm:pt>
    <dgm:pt modelId="{BCFAE805-E318-EF40-B6DE-840C9E2BB155}" type="pres">
      <dgm:prSet presAssocID="{5C506D8A-83AA-3F43-ACFF-6F7A49213704}" presName="LShape" presStyleLbl="alignNode1" presStyleIdx="2" presStyleCnt="7"/>
      <dgm:spPr/>
    </dgm:pt>
    <dgm:pt modelId="{AE2B2478-8A28-DB4C-B207-C9B84FE2E753}" type="pres">
      <dgm:prSet presAssocID="{5C506D8A-83AA-3F43-ACFF-6F7A49213704}" presName="ParentText" presStyleLbl="revTx" presStyleIdx="1" presStyleCnt="4" custScaleX="98430" custScaleY="71403" custLinFactNeighborX="-693" custLinFactNeighborY="-12641">
        <dgm:presLayoutVars>
          <dgm:chMax val="0"/>
          <dgm:chPref val="0"/>
          <dgm:bulletEnabled val="1"/>
        </dgm:presLayoutVars>
      </dgm:prSet>
      <dgm:spPr/>
      <dgm:t>
        <a:bodyPr/>
        <a:lstStyle/>
        <a:p>
          <a:endParaRPr lang="it-IT"/>
        </a:p>
      </dgm:t>
    </dgm:pt>
    <dgm:pt modelId="{3748D6CE-D660-9640-B470-51B311F8E1CB}" type="pres">
      <dgm:prSet presAssocID="{5C506D8A-83AA-3F43-ACFF-6F7A49213704}" presName="Triangle" presStyleLbl="alignNode1" presStyleIdx="3" presStyleCnt="7"/>
      <dgm:spPr/>
    </dgm:pt>
    <dgm:pt modelId="{E73B4432-CDA4-9C49-B361-205EB3623C49}" type="pres">
      <dgm:prSet presAssocID="{A4408B95-22E7-5040-ADB5-FC940F11C672}" presName="sibTrans" presStyleCnt="0"/>
      <dgm:spPr/>
    </dgm:pt>
    <dgm:pt modelId="{79BA0C64-A3BE-A84A-8C45-F7C0761B8935}" type="pres">
      <dgm:prSet presAssocID="{A4408B95-22E7-5040-ADB5-FC940F11C672}" presName="space" presStyleCnt="0"/>
      <dgm:spPr/>
    </dgm:pt>
    <dgm:pt modelId="{ACAFED39-6455-FF45-8B40-1A8B03E983BB}" type="pres">
      <dgm:prSet presAssocID="{09C6492E-D463-D642-9BB8-76D189F31278}" presName="composite" presStyleCnt="0"/>
      <dgm:spPr/>
    </dgm:pt>
    <dgm:pt modelId="{7A70A743-7FB9-1642-A7CB-6EEADB1ED250}" type="pres">
      <dgm:prSet presAssocID="{09C6492E-D463-D642-9BB8-76D189F31278}" presName="LShape" presStyleLbl="alignNode1" presStyleIdx="4" presStyleCnt="7"/>
      <dgm:spPr/>
    </dgm:pt>
    <dgm:pt modelId="{A6771AD7-459A-F640-BE64-1292F832563E}" type="pres">
      <dgm:prSet presAssocID="{09C6492E-D463-D642-9BB8-76D189F31278}" presName="ParentText" presStyleLbl="revTx" presStyleIdx="2" presStyleCnt="4">
        <dgm:presLayoutVars>
          <dgm:chMax val="0"/>
          <dgm:chPref val="0"/>
          <dgm:bulletEnabled val="1"/>
        </dgm:presLayoutVars>
      </dgm:prSet>
      <dgm:spPr/>
      <dgm:t>
        <a:bodyPr/>
        <a:lstStyle/>
        <a:p>
          <a:endParaRPr lang="it-IT"/>
        </a:p>
      </dgm:t>
    </dgm:pt>
    <dgm:pt modelId="{DFA9EFDD-7EA2-0542-B6AB-C768E089801D}" type="pres">
      <dgm:prSet presAssocID="{09C6492E-D463-D642-9BB8-76D189F31278}" presName="Triangle" presStyleLbl="alignNode1" presStyleIdx="5" presStyleCnt="7"/>
      <dgm:spPr/>
    </dgm:pt>
    <dgm:pt modelId="{F7AB1F59-4CA3-9347-B1D2-28F4F8776342}" type="pres">
      <dgm:prSet presAssocID="{F9EEBEC1-20F4-3041-9A12-CCEFB2F5F5DF}" presName="sibTrans" presStyleCnt="0"/>
      <dgm:spPr/>
    </dgm:pt>
    <dgm:pt modelId="{AE9D7FD2-F03B-5948-8D22-450E88588D03}" type="pres">
      <dgm:prSet presAssocID="{F9EEBEC1-20F4-3041-9A12-CCEFB2F5F5DF}" presName="space" presStyleCnt="0"/>
      <dgm:spPr/>
    </dgm:pt>
    <dgm:pt modelId="{A8D05174-8F4E-4741-A72A-C41240BA7843}" type="pres">
      <dgm:prSet presAssocID="{AD2D4961-7157-BE47-895B-0DDB18AD1B52}" presName="composite" presStyleCnt="0"/>
      <dgm:spPr/>
    </dgm:pt>
    <dgm:pt modelId="{573FDE0C-6E57-C84A-A3C6-F905AC9181F0}" type="pres">
      <dgm:prSet presAssocID="{AD2D4961-7157-BE47-895B-0DDB18AD1B52}" presName="LShape" presStyleLbl="alignNode1" presStyleIdx="6" presStyleCnt="7"/>
      <dgm:spPr/>
    </dgm:pt>
    <dgm:pt modelId="{69DEFCDC-9D91-C540-9686-2B48A52FF633}" type="pres">
      <dgm:prSet presAssocID="{AD2D4961-7157-BE47-895B-0DDB18AD1B52}" presName="ParentText" presStyleLbl="revTx" presStyleIdx="3" presStyleCnt="4">
        <dgm:presLayoutVars>
          <dgm:chMax val="0"/>
          <dgm:chPref val="0"/>
          <dgm:bulletEnabled val="1"/>
        </dgm:presLayoutVars>
      </dgm:prSet>
      <dgm:spPr/>
      <dgm:t>
        <a:bodyPr/>
        <a:lstStyle/>
        <a:p>
          <a:endParaRPr lang="it-IT"/>
        </a:p>
      </dgm:t>
    </dgm:pt>
  </dgm:ptLst>
  <dgm:cxnLst>
    <dgm:cxn modelId="{2BCB4D2F-0061-0842-91BF-8B7D3E25A466}" type="presOf" srcId="{5C506D8A-83AA-3F43-ACFF-6F7A49213704}" destId="{AE2B2478-8A28-DB4C-B207-C9B84FE2E753}" srcOrd="0" destOrd="0" presId="urn:microsoft.com/office/officeart/2009/3/layout/StepUpProcess"/>
    <dgm:cxn modelId="{9A101FDB-2569-6549-8E13-1D9A74AF9912}" type="presOf" srcId="{4B74F8E0-4B56-B64F-BBD6-2643F787DB4E}" destId="{9DDD7AE8-ACAC-314D-98D7-6A8DC5E92AD7}" srcOrd="0" destOrd="0" presId="urn:microsoft.com/office/officeart/2009/3/layout/StepUpProcess"/>
    <dgm:cxn modelId="{AB17EB05-89BA-4641-BF7A-9DFD238A55D5}" type="presOf" srcId="{09C6492E-D463-D642-9BB8-76D189F31278}" destId="{A6771AD7-459A-F640-BE64-1292F832563E}" srcOrd="0" destOrd="0" presId="urn:microsoft.com/office/officeart/2009/3/layout/StepUpProcess"/>
    <dgm:cxn modelId="{484CE5C4-ADDB-1045-AA14-2D1CEBD2B435}" type="presOf" srcId="{AD2D4961-7157-BE47-895B-0DDB18AD1B52}" destId="{69DEFCDC-9D91-C540-9686-2B48A52FF633}" srcOrd="0" destOrd="0" presId="urn:microsoft.com/office/officeart/2009/3/layout/StepUpProcess"/>
    <dgm:cxn modelId="{BE6A5285-09D3-3749-8288-CCD03384C000}" srcId="{4B74F8E0-4B56-B64F-BBD6-2643F787DB4E}" destId="{AD2D4961-7157-BE47-895B-0DDB18AD1B52}" srcOrd="3" destOrd="0" parTransId="{EE4CF205-10C5-7C48-A45C-E338392A8368}" sibTransId="{2CEE4F7E-0CA7-FD48-9A04-47B381EB6181}"/>
    <dgm:cxn modelId="{B2D28F2D-E3E0-E446-B310-A028336F57D6}" srcId="{4B74F8E0-4B56-B64F-BBD6-2643F787DB4E}" destId="{09C6492E-D463-D642-9BB8-76D189F31278}" srcOrd="2" destOrd="0" parTransId="{FD3D85FA-B93F-FC4F-9AC5-8C0485473C85}" sibTransId="{F9EEBEC1-20F4-3041-9A12-CCEFB2F5F5DF}"/>
    <dgm:cxn modelId="{DBF7A006-F5FF-824B-9696-61BDB0B82C01}" srcId="{4B74F8E0-4B56-B64F-BBD6-2643F787DB4E}" destId="{5C506D8A-83AA-3F43-ACFF-6F7A49213704}" srcOrd="1" destOrd="0" parTransId="{4B43ACD1-97F5-054A-9935-7E60462437CF}" sibTransId="{A4408B95-22E7-5040-ADB5-FC940F11C672}"/>
    <dgm:cxn modelId="{A18DC3D1-1923-234A-A31B-FE0134F4A30E}" srcId="{4B74F8E0-4B56-B64F-BBD6-2643F787DB4E}" destId="{730278BC-C3A9-F746-B259-53438317D19B}" srcOrd="0" destOrd="0" parTransId="{D628A408-1EDC-F348-AD93-0348C8A257F5}" sibTransId="{5CE17BF1-39DE-7944-9FF6-721060646615}"/>
    <dgm:cxn modelId="{B120422B-591D-114C-BB60-44321E641126}" type="presOf" srcId="{730278BC-C3A9-F746-B259-53438317D19B}" destId="{C7E83960-5E70-204C-83F1-6DC74251787D}" srcOrd="0" destOrd="0" presId="urn:microsoft.com/office/officeart/2009/3/layout/StepUpProcess"/>
    <dgm:cxn modelId="{011DB9B6-A285-414B-9E37-DF229D0FF718}" type="presParOf" srcId="{9DDD7AE8-ACAC-314D-98D7-6A8DC5E92AD7}" destId="{75248C02-955A-FF45-90D3-E4EB81F2EAFF}" srcOrd="0" destOrd="0" presId="urn:microsoft.com/office/officeart/2009/3/layout/StepUpProcess"/>
    <dgm:cxn modelId="{9766F4A3-7702-204E-BAA1-97F886776CEA}" type="presParOf" srcId="{75248C02-955A-FF45-90D3-E4EB81F2EAFF}" destId="{C0094518-7555-434C-9E97-E8E9839B6E2E}" srcOrd="0" destOrd="0" presId="urn:microsoft.com/office/officeart/2009/3/layout/StepUpProcess"/>
    <dgm:cxn modelId="{B82FD413-CB70-DA41-B50F-99BCCC26F23F}" type="presParOf" srcId="{75248C02-955A-FF45-90D3-E4EB81F2EAFF}" destId="{C7E83960-5E70-204C-83F1-6DC74251787D}" srcOrd="1" destOrd="0" presId="urn:microsoft.com/office/officeart/2009/3/layout/StepUpProcess"/>
    <dgm:cxn modelId="{0DF0B1AF-73FE-6645-B92A-764B7ACA7898}" type="presParOf" srcId="{75248C02-955A-FF45-90D3-E4EB81F2EAFF}" destId="{DEDAC9A1-73A2-3243-BC43-19566DF6A85A}" srcOrd="2" destOrd="0" presId="urn:microsoft.com/office/officeart/2009/3/layout/StepUpProcess"/>
    <dgm:cxn modelId="{466BFD71-877C-C14B-BF9B-630806DCE887}" type="presParOf" srcId="{9DDD7AE8-ACAC-314D-98D7-6A8DC5E92AD7}" destId="{00F56448-AFFC-1343-85D5-47FB7CF6B71D}" srcOrd="1" destOrd="0" presId="urn:microsoft.com/office/officeart/2009/3/layout/StepUpProcess"/>
    <dgm:cxn modelId="{D1506542-5DB5-3B42-A4CD-F0FCA13BE2AC}" type="presParOf" srcId="{00F56448-AFFC-1343-85D5-47FB7CF6B71D}" destId="{7369CB0A-9795-2A48-A8BE-B5EE7451F290}" srcOrd="0" destOrd="0" presId="urn:microsoft.com/office/officeart/2009/3/layout/StepUpProcess"/>
    <dgm:cxn modelId="{F726C8DF-1B5C-A247-B7AA-44414FD699C5}" type="presParOf" srcId="{9DDD7AE8-ACAC-314D-98D7-6A8DC5E92AD7}" destId="{2F15C4BA-F7D1-304B-A6DB-B55E4DFFD21A}" srcOrd="2" destOrd="0" presId="urn:microsoft.com/office/officeart/2009/3/layout/StepUpProcess"/>
    <dgm:cxn modelId="{B4C09D68-8C14-424C-ABDA-077B007A8967}" type="presParOf" srcId="{2F15C4BA-F7D1-304B-A6DB-B55E4DFFD21A}" destId="{BCFAE805-E318-EF40-B6DE-840C9E2BB155}" srcOrd="0" destOrd="0" presId="urn:microsoft.com/office/officeart/2009/3/layout/StepUpProcess"/>
    <dgm:cxn modelId="{091B6C6F-5D83-1741-B874-5BB2F0D3A8DC}" type="presParOf" srcId="{2F15C4BA-F7D1-304B-A6DB-B55E4DFFD21A}" destId="{AE2B2478-8A28-DB4C-B207-C9B84FE2E753}" srcOrd="1" destOrd="0" presId="urn:microsoft.com/office/officeart/2009/3/layout/StepUpProcess"/>
    <dgm:cxn modelId="{20C8185B-4390-F34A-8FE7-480CC1844FB0}" type="presParOf" srcId="{2F15C4BA-F7D1-304B-A6DB-B55E4DFFD21A}" destId="{3748D6CE-D660-9640-B470-51B311F8E1CB}" srcOrd="2" destOrd="0" presId="urn:microsoft.com/office/officeart/2009/3/layout/StepUpProcess"/>
    <dgm:cxn modelId="{6858992F-1C8D-FB4E-82A0-F6A129A2AD09}" type="presParOf" srcId="{9DDD7AE8-ACAC-314D-98D7-6A8DC5E92AD7}" destId="{E73B4432-CDA4-9C49-B361-205EB3623C49}" srcOrd="3" destOrd="0" presId="urn:microsoft.com/office/officeart/2009/3/layout/StepUpProcess"/>
    <dgm:cxn modelId="{3BEF13DE-8B12-2E40-A2C8-CA7ADFA34627}" type="presParOf" srcId="{E73B4432-CDA4-9C49-B361-205EB3623C49}" destId="{79BA0C64-A3BE-A84A-8C45-F7C0761B8935}" srcOrd="0" destOrd="0" presId="urn:microsoft.com/office/officeart/2009/3/layout/StepUpProcess"/>
    <dgm:cxn modelId="{2A9F0D72-16C9-1648-9932-E9F6DDDBA594}" type="presParOf" srcId="{9DDD7AE8-ACAC-314D-98D7-6A8DC5E92AD7}" destId="{ACAFED39-6455-FF45-8B40-1A8B03E983BB}" srcOrd="4" destOrd="0" presId="urn:microsoft.com/office/officeart/2009/3/layout/StepUpProcess"/>
    <dgm:cxn modelId="{B8AD056D-7715-0749-BC5F-A6279385490A}" type="presParOf" srcId="{ACAFED39-6455-FF45-8B40-1A8B03E983BB}" destId="{7A70A743-7FB9-1642-A7CB-6EEADB1ED250}" srcOrd="0" destOrd="0" presId="urn:microsoft.com/office/officeart/2009/3/layout/StepUpProcess"/>
    <dgm:cxn modelId="{849E96E5-6F76-7846-AFC3-827C28D86916}" type="presParOf" srcId="{ACAFED39-6455-FF45-8B40-1A8B03E983BB}" destId="{A6771AD7-459A-F640-BE64-1292F832563E}" srcOrd="1" destOrd="0" presId="urn:microsoft.com/office/officeart/2009/3/layout/StepUpProcess"/>
    <dgm:cxn modelId="{2762A462-E628-3349-98BC-9D54ED2D0703}" type="presParOf" srcId="{ACAFED39-6455-FF45-8B40-1A8B03E983BB}" destId="{DFA9EFDD-7EA2-0542-B6AB-C768E089801D}" srcOrd="2" destOrd="0" presId="urn:microsoft.com/office/officeart/2009/3/layout/StepUpProcess"/>
    <dgm:cxn modelId="{55D545FD-05C7-2346-A930-50220F90EBFD}" type="presParOf" srcId="{9DDD7AE8-ACAC-314D-98D7-6A8DC5E92AD7}" destId="{F7AB1F59-4CA3-9347-B1D2-28F4F8776342}" srcOrd="5" destOrd="0" presId="urn:microsoft.com/office/officeart/2009/3/layout/StepUpProcess"/>
    <dgm:cxn modelId="{4317E4D5-6B9A-DB4F-B25C-FACE4BF84B75}" type="presParOf" srcId="{F7AB1F59-4CA3-9347-B1D2-28F4F8776342}" destId="{AE9D7FD2-F03B-5948-8D22-450E88588D03}" srcOrd="0" destOrd="0" presId="urn:microsoft.com/office/officeart/2009/3/layout/StepUpProcess"/>
    <dgm:cxn modelId="{E6DF99AC-FA16-284B-922B-F90A69BA7DAA}" type="presParOf" srcId="{9DDD7AE8-ACAC-314D-98D7-6A8DC5E92AD7}" destId="{A8D05174-8F4E-4741-A72A-C41240BA7843}" srcOrd="6" destOrd="0" presId="urn:microsoft.com/office/officeart/2009/3/layout/StepUpProcess"/>
    <dgm:cxn modelId="{B5BFC18B-EC83-184F-8A43-32B3B9C84B28}" type="presParOf" srcId="{A8D05174-8F4E-4741-A72A-C41240BA7843}" destId="{573FDE0C-6E57-C84A-A3C6-F905AC9181F0}" srcOrd="0" destOrd="0" presId="urn:microsoft.com/office/officeart/2009/3/layout/StepUpProcess"/>
    <dgm:cxn modelId="{3BEC0A38-3991-D54F-BD0D-2AC47AE92F99}" type="presParOf" srcId="{A8D05174-8F4E-4741-A72A-C41240BA7843}" destId="{69DEFCDC-9D91-C540-9686-2B48A52FF633}"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94518-7555-434C-9E97-E8E9839B6E2E}">
      <dsp:nvSpPr>
        <dsp:cNvPr id="0" name=""/>
        <dsp:cNvSpPr/>
      </dsp:nvSpPr>
      <dsp:spPr>
        <a:xfrm rot="5400000">
          <a:off x="271918" y="1536080"/>
          <a:ext cx="813841" cy="135421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E83960-5E70-204C-83F1-6DC74251787D}">
      <dsp:nvSpPr>
        <dsp:cNvPr id="0" name=""/>
        <dsp:cNvSpPr/>
      </dsp:nvSpPr>
      <dsp:spPr>
        <a:xfrm>
          <a:off x="136068" y="1940699"/>
          <a:ext cx="1222592" cy="107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dirty="0" smtClean="0"/>
            <a:t>Dall’inizio </a:t>
          </a:r>
          <a:r>
            <a:rPr lang="it-IT" sz="1800" b="1" kern="1200" dirty="0" smtClean="0"/>
            <a:t>61,3 %</a:t>
          </a:r>
          <a:endParaRPr lang="it-IT" sz="1800" b="1" kern="1200" dirty="0"/>
        </a:p>
      </dsp:txBody>
      <dsp:txXfrm>
        <a:off x="136068" y="1940699"/>
        <a:ext cx="1222592" cy="1071673"/>
      </dsp:txXfrm>
    </dsp:sp>
    <dsp:sp modelId="{DEDAC9A1-73A2-3243-BC43-19566DF6A85A}">
      <dsp:nvSpPr>
        <dsp:cNvPr id="0" name=""/>
        <dsp:cNvSpPr/>
      </dsp:nvSpPr>
      <dsp:spPr>
        <a:xfrm>
          <a:off x="1127982" y="1436382"/>
          <a:ext cx="230677" cy="230677"/>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CFAE805-E318-EF40-B6DE-840C9E2BB155}">
      <dsp:nvSpPr>
        <dsp:cNvPr id="0" name=""/>
        <dsp:cNvSpPr/>
      </dsp:nvSpPr>
      <dsp:spPr>
        <a:xfrm rot="5400000">
          <a:off x="1768610" y="1318956"/>
          <a:ext cx="813841" cy="135421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E2B2478-8A28-DB4C-B207-C9B84FE2E753}">
      <dsp:nvSpPr>
        <dsp:cNvPr id="0" name=""/>
        <dsp:cNvSpPr/>
      </dsp:nvSpPr>
      <dsp:spPr>
        <a:xfrm>
          <a:off x="1633884" y="1741337"/>
          <a:ext cx="1203397" cy="76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dirty="0" smtClean="0"/>
            <a:t>Ultimo mese</a:t>
          </a:r>
        </a:p>
      </dsp:txBody>
      <dsp:txXfrm>
        <a:off x="1633884" y="1741337"/>
        <a:ext cx="1203397" cy="765207"/>
      </dsp:txXfrm>
    </dsp:sp>
    <dsp:sp modelId="{3748D6CE-D660-9640-B470-51B311F8E1CB}">
      <dsp:nvSpPr>
        <dsp:cNvPr id="0" name=""/>
        <dsp:cNvSpPr/>
      </dsp:nvSpPr>
      <dsp:spPr>
        <a:xfrm>
          <a:off x="2624673" y="1219257"/>
          <a:ext cx="230677" cy="230677"/>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A70A743-7FB9-1642-A7CB-6EEADB1ED250}">
      <dsp:nvSpPr>
        <dsp:cNvPr id="0" name=""/>
        <dsp:cNvSpPr/>
      </dsp:nvSpPr>
      <dsp:spPr>
        <a:xfrm rot="5400000">
          <a:off x="3265301" y="948598"/>
          <a:ext cx="813841" cy="135421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6771AD7-459A-F640-BE64-1292F832563E}">
      <dsp:nvSpPr>
        <dsp:cNvPr id="0" name=""/>
        <dsp:cNvSpPr/>
      </dsp:nvSpPr>
      <dsp:spPr>
        <a:xfrm>
          <a:off x="3129451" y="1353216"/>
          <a:ext cx="1222592" cy="107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dirty="0" smtClean="0"/>
            <a:t>Ultima settimana</a:t>
          </a:r>
        </a:p>
        <a:p>
          <a:pPr lvl="0" algn="l" defTabSz="800100">
            <a:lnSpc>
              <a:spcPct val="90000"/>
            </a:lnSpc>
            <a:spcBef>
              <a:spcPct val="0"/>
            </a:spcBef>
            <a:spcAft>
              <a:spcPct val="35000"/>
            </a:spcAft>
          </a:pPr>
          <a:r>
            <a:rPr lang="it-IT" sz="1800" kern="1200" dirty="0" smtClean="0"/>
            <a:t> </a:t>
          </a:r>
        </a:p>
      </dsp:txBody>
      <dsp:txXfrm>
        <a:off x="3129451" y="1353216"/>
        <a:ext cx="1222592" cy="1071673"/>
      </dsp:txXfrm>
    </dsp:sp>
    <dsp:sp modelId="{DFA9EFDD-7EA2-0542-B6AB-C768E089801D}">
      <dsp:nvSpPr>
        <dsp:cNvPr id="0" name=""/>
        <dsp:cNvSpPr/>
      </dsp:nvSpPr>
      <dsp:spPr>
        <a:xfrm>
          <a:off x="4121365" y="848899"/>
          <a:ext cx="230677" cy="230677"/>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73FDE0C-6E57-C84A-A3C6-F905AC9181F0}">
      <dsp:nvSpPr>
        <dsp:cNvPr id="0" name=""/>
        <dsp:cNvSpPr/>
      </dsp:nvSpPr>
      <dsp:spPr>
        <a:xfrm rot="5400000">
          <a:off x="4761993" y="578240"/>
          <a:ext cx="813841" cy="135421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9DEFCDC-9D91-C540-9686-2B48A52FF633}">
      <dsp:nvSpPr>
        <dsp:cNvPr id="0" name=""/>
        <dsp:cNvSpPr/>
      </dsp:nvSpPr>
      <dsp:spPr>
        <a:xfrm>
          <a:off x="4626142" y="982859"/>
          <a:ext cx="1222592" cy="107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dirty="0" smtClean="0"/>
            <a:t>Sabato e domenica del voto </a:t>
          </a:r>
        </a:p>
      </dsp:txBody>
      <dsp:txXfrm>
        <a:off x="4626142" y="982859"/>
        <a:ext cx="1222592" cy="1071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94518-7555-434C-9E97-E8E9839B6E2E}">
      <dsp:nvSpPr>
        <dsp:cNvPr id="0" name=""/>
        <dsp:cNvSpPr/>
      </dsp:nvSpPr>
      <dsp:spPr>
        <a:xfrm rot="5400000">
          <a:off x="271918" y="1536080"/>
          <a:ext cx="813841" cy="135421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7E83960-5E70-204C-83F1-6DC74251787D}">
      <dsp:nvSpPr>
        <dsp:cNvPr id="0" name=""/>
        <dsp:cNvSpPr/>
      </dsp:nvSpPr>
      <dsp:spPr>
        <a:xfrm>
          <a:off x="136068" y="1940699"/>
          <a:ext cx="1222592" cy="107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dirty="0" smtClean="0"/>
            <a:t>Non ho cambiato idea</a:t>
          </a:r>
        </a:p>
        <a:p>
          <a:pPr lvl="0" algn="l" defTabSz="800100">
            <a:lnSpc>
              <a:spcPct val="90000"/>
            </a:lnSpc>
            <a:spcBef>
              <a:spcPct val="0"/>
            </a:spcBef>
            <a:spcAft>
              <a:spcPct val="35000"/>
            </a:spcAft>
          </a:pPr>
          <a:r>
            <a:rPr lang="it-IT" sz="1800" kern="1200" dirty="0" smtClean="0"/>
            <a:t> </a:t>
          </a:r>
          <a:r>
            <a:rPr lang="it-IT" sz="1800" b="1" kern="1200" dirty="0" smtClean="0"/>
            <a:t>73,6 %</a:t>
          </a:r>
          <a:endParaRPr lang="it-IT" sz="1800" b="1" kern="1200" dirty="0"/>
        </a:p>
      </dsp:txBody>
      <dsp:txXfrm>
        <a:off x="136068" y="1940699"/>
        <a:ext cx="1222592" cy="1071673"/>
      </dsp:txXfrm>
    </dsp:sp>
    <dsp:sp modelId="{DEDAC9A1-73A2-3243-BC43-19566DF6A85A}">
      <dsp:nvSpPr>
        <dsp:cNvPr id="0" name=""/>
        <dsp:cNvSpPr/>
      </dsp:nvSpPr>
      <dsp:spPr>
        <a:xfrm>
          <a:off x="1127982" y="1436382"/>
          <a:ext cx="230677" cy="230677"/>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CFAE805-E318-EF40-B6DE-840C9E2BB155}">
      <dsp:nvSpPr>
        <dsp:cNvPr id="0" name=""/>
        <dsp:cNvSpPr/>
      </dsp:nvSpPr>
      <dsp:spPr>
        <a:xfrm rot="5400000">
          <a:off x="1768610" y="1318956"/>
          <a:ext cx="813841" cy="135421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E2B2478-8A28-DB4C-B207-C9B84FE2E753}">
      <dsp:nvSpPr>
        <dsp:cNvPr id="0" name=""/>
        <dsp:cNvSpPr/>
      </dsp:nvSpPr>
      <dsp:spPr>
        <a:xfrm>
          <a:off x="1633884" y="1741337"/>
          <a:ext cx="1203397" cy="76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dirty="0" smtClean="0"/>
            <a:t>Ci ho messo tempo a scegliere</a:t>
          </a:r>
        </a:p>
      </dsp:txBody>
      <dsp:txXfrm>
        <a:off x="1633884" y="1741337"/>
        <a:ext cx="1203397" cy="765207"/>
      </dsp:txXfrm>
    </dsp:sp>
    <dsp:sp modelId="{3748D6CE-D660-9640-B470-51B311F8E1CB}">
      <dsp:nvSpPr>
        <dsp:cNvPr id="0" name=""/>
        <dsp:cNvSpPr/>
      </dsp:nvSpPr>
      <dsp:spPr>
        <a:xfrm>
          <a:off x="2624673" y="1219257"/>
          <a:ext cx="230677" cy="230677"/>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A70A743-7FB9-1642-A7CB-6EEADB1ED250}">
      <dsp:nvSpPr>
        <dsp:cNvPr id="0" name=""/>
        <dsp:cNvSpPr/>
      </dsp:nvSpPr>
      <dsp:spPr>
        <a:xfrm rot="5400000">
          <a:off x="3265301" y="948598"/>
          <a:ext cx="813841" cy="135421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6771AD7-459A-F640-BE64-1292F832563E}">
      <dsp:nvSpPr>
        <dsp:cNvPr id="0" name=""/>
        <dsp:cNvSpPr/>
      </dsp:nvSpPr>
      <dsp:spPr>
        <a:xfrm>
          <a:off x="3129451" y="1353216"/>
          <a:ext cx="1222592" cy="107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dirty="0" smtClean="0"/>
            <a:t>Ho cambiato idea più volte</a:t>
          </a:r>
        </a:p>
        <a:p>
          <a:pPr lvl="0" algn="l" defTabSz="800100">
            <a:lnSpc>
              <a:spcPct val="90000"/>
            </a:lnSpc>
            <a:spcBef>
              <a:spcPct val="0"/>
            </a:spcBef>
            <a:spcAft>
              <a:spcPct val="35000"/>
            </a:spcAft>
          </a:pPr>
          <a:r>
            <a:rPr lang="it-IT" sz="1800" kern="1200" dirty="0" smtClean="0"/>
            <a:t> </a:t>
          </a:r>
        </a:p>
      </dsp:txBody>
      <dsp:txXfrm>
        <a:off x="3129451" y="1353216"/>
        <a:ext cx="1222592" cy="1071673"/>
      </dsp:txXfrm>
    </dsp:sp>
    <dsp:sp modelId="{DFA9EFDD-7EA2-0542-B6AB-C768E089801D}">
      <dsp:nvSpPr>
        <dsp:cNvPr id="0" name=""/>
        <dsp:cNvSpPr/>
      </dsp:nvSpPr>
      <dsp:spPr>
        <a:xfrm>
          <a:off x="4121365" y="848899"/>
          <a:ext cx="230677" cy="230677"/>
        </a:xfrm>
        <a:prstGeom prst="triangle">
          <a:avLst>
            <a:gd name="adj" fmla="val 10000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73FDE0C-6E57-C84A-A3C6-F905AC9181F0}">
      <dsp:nvSpPr>
        <dsp:cNvPr id="0" name=""/>
        <dsp:cNvSpPr/>
      </dsp:nvSpPr>
      <dsp:spPr>
        <a:xfrm rot="5400000">
          <a:off x="4761993" y="578240"/>
          <a:ext cx="813841" cy="135421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9DEFCDC-9D91-C540-9686-2B48A52FF633}">
      <dsp:nvSpPr>
        <dsp:cNvPr id="0" name=""/>
        <dsp:cNvSpPr/>
      </dsp:nvSpPr>
      <dsp:spPr>
        <a:xfrm>
          <a:off x="4626142" y="982859"/>
          <a:ext cx="1222592" cy="107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it-IT" sz="1800" kern="1200" dirty="0" smtClean="0"/>
            <a:t>Sono stato indeciso sino alla fine</a:t>
          </a:r>
        </a:p>
      </dsp:txBody>
      <dsp:txXfrm>
        <a:off x="4626142" y="982859"/>
        <a:ext cx="1222592" cy="107167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5240000" cy="114300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46A11-90AF-FF4F-8BF2-54B284A9B627}" type="datetimeFigureOut">
              <a:rPr lang="it-IT" smtClean="0"/>
              <a:t>20/06/16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C92291-1C13-6B44-9993-E978457F6475}" type="slidenum">
              <a:rPr lang="it-IT" smtClean="0"/>
              <a:t>‹n.›</a:t>
            </a:fld>
            <a:endParaRPr lang="it-IT"/>
          </a:p>
        </p:txBody>
      </p:sp>
    </p:spTree>
    <p:extLst>
      <p:ext uri="{BB962C8B-B14F-4D97-AF65-F5344CB8AC3E}">
        <p14:creationId xmlns:p14="http://schemas.microsoft.com/office/powerpoint/2010/main" val="39851963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it-IT" smtClean="0"/>
              <a:t>Fare clic per modificare stile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giugno 20, 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giugno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giugno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giugno 20,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it-IT" smtClean="0"/>
              <a:t>Fare clic per modificare stile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7" name="Date Placeholder 6"/>
          <p:cNvSpPr>
            <a:spLocks noGrp="1"/>
          </p:cNvSpPr>
          <p:nvPr>
            <p:ph type="dt" sz="half" idx="10"/>
          </p:nvPr>
        </p:nvSpPr>
        <p:spPr/>
        <p:txBody>
          <a:bodyPr/>
          <a:lstStyle/>
          <a:p>
            <a:fld id="{751663BA-01FC-4367-B6F3-ABB2645D55F1}" type="datetime4">
              <a:rPr lang="en-US" smtClean="0"/>
              <a:pPr/>
              <a:t>giugno 20, 2016</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‹n.›</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giugno 20,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it-IT" smtClean="0"/>
              <a:t>Fare clic per modificare gli stili del testo dello schema</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giugno 20,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giugno 20,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giugno 20,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6EAD5615-7F4F-4584-84D5-CC95918C321F}" type="datetime4">
              <a:rPr lang="en-US" smtClean="0"/>
              <a:pPr/>
              <a:t>giugno 20,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‹n.›</a:t>
            </a:fld>
            <a:endParaRPr lang="en-US"/>
          </a:p>
        </p:txBody>
      </p:sp>
      <p:sp>
        <p:nvSpPr>
          <p:cNvPr id="8" name="Title 7"/>
          <p:cNvSpPr>
            <a:spLocks noGrp="1"/>
          </p:cNvSpPr>
          <p:nvPr>
            <p:ph type="title"/>
          </p:nvPr>
        </p:nvSpPr>
        <p:spPr/>
        <p:txBody>
          <a:bodyPr/>
          <a:lstStyle/>
          <a:p>
            <a:r>
              <a:rPr lang="it-IT" smtClean="0"/>
              <a:t>Fare clic per modificare stile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76EEA923-9BEE-48CE-9F28-5B525F399BAD}" type="datetime4">
              <a:rPr lang="en-US" smtClean="0"/>
              <a:pPr/>
              <a:t>giugno 20,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‹n.›</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it-IT" smtClean="0"/>
              <a:t>Fare clic per modificare stile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it-IT" smtClean="0"/>
              <a:t>Fare clic per modificare stile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giugno 20, 2016</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‹n.›</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5.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7.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8.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9.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1.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2.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3.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4.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5.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6.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7.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8.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4.xml"/><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41068"/>
          </a:xfrm>
        </p:spPr>
      </p:pic>
      <p:sp>
        <p:nvSpPr>
          <p:cNvPr id="5" name="Titolo 1"/>
          <p:cNvSpPr>
            <a:spLocks noGrp="1"/>
          </p:cNvSpPr>
          <p:nvPr>
            <p:ph type="title"/>
          </p:nvPr>
        </p:nvSpPr>
        <p:spPr>
          <a:xfrm>
            <a:off x="3602565" y="3141131"/>
            <a:ext cx="5405967" cy="1295402"/>
          </a:xfrm>
          <a:solidFill>
            <a:schemeClr val="accent6">
              <a:lumMod val="50000"/>
            </a:schemeClr>
          </a:solidFill>
        </p:spPr>
        <p:txBody>
          <a:bodyPr>
            <a:noAutofit/>
          </a:bodyPr>
          <a:lstStyle/>
          <a:p>
            <a:pPr algn="r"/>
            <a:r>
              <a:rPr lang="it-IT" dirty="0" smtClean="0">
                <a:solidFill>
                  <a:srgbClr val="000000"/>
                </a:solidFill>
              </a:rPr>
              <a:t>Le prime elezioni vinte da INTERNET</a:t>
            </a:r>
            <a:endParaRPr lang="it-IT" dirty="0">
              <a:solidFill>
                <a:srgbClr val="000000"/>
              </a:solidFill>
            </a:endParaRPr>
          </a:p>
        </p:txBody>
      </p:sp>
      <p:sp>
        <p:nvSpPr>
          <p:cNvPr id="6" name="Sottotitolo 2"/>
          <p:cNvSpPr txBox="1">
            <a:spLocks/>
          </p:cNvSpPr>
          <p:nvPr/>
        </p:nvSpPr>
        <p:spPr>
          <a:xfrm>
            <a:off x="6218766" y="5046131"/>
            <a:ext cx="2793999" cy="423333"/>
          </a:xfrm>
          <a:prstGeom prst="rect">
            <a:avLst/>
          </a:prstGeom>
          <a:solidFill>
            <a:schemeClr val="bg2">
              <a:lumMod val="50000"/>
            </a:schemeClr>
          </a:solidFill>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it-IT" sz="2400" dirty="0" smtClean="0"/>
              <a:t>ANTONIO PREITI</a:t>
            </a:r>
            <a:endParaRPr lang="it-IT" sz="2400" dirty="0"/>
          </a:p>
        </p:txBody>
      </p:sp>
      <p:pic>
        <p:nvPicPr>
          <p:cNvPr id="8" name="Immagine 7"/>
          <p:cNvPicPr/>
          <p:nvPr/>
        </p:nvPicPr>
        <p:blipFill>
          <a:blip r:embed="rId3">
            <a:alphaModFix amt="42000"/>
            <a:extLst>
              <a:ext uri="{28A0092B-C50C-407E-A947-70E740481C1C}">
                <a14:useLocalDpi xmlns:a14="http://schemas.microsoft.com/office/drawing/2010/main" val="0"/>
              </a:ext>
            </a:extLst>
          </a:blip>
          <a:srcRect/>
          <a:stretch>
            <a:fillRect/>
          </a:stretch>
        </p:blipFill>
        <p:spPr bwMode="auto">
          <a:xfrm>
            <a:off x="0" y="0"/>
            <a:ext cx="1392766" cy="1134534"/>
          </a:xfrm>
          <a:prstGeom prst="rect">
            <a:avLst/>
          </a:prstGeom>
          <a:noFill/>
        </p:spPr>
      </p:pic>
      <p:pic>
        <p:nvPicPr>
          <p:cNvPr id="2" name="Immagine 1"/>
          <p:cNvPicPr>
            <a:picLocks noChangeAspect="1"/>
          </p:cNvPicPr>
          <p:nvPr/>
        </p:nvPicPr>
        <p:blipFill>
          <a:blip r:embed="rId4">
            <a:alphaModFix amt="45000"/>
          </a:blip>
          <a:stretch>
            <a:fillRect/>
          </a:stretch>
        </p:blipFill>
        <p:spPr>
          <a:xfrm>
            <a:off x="7615766" y="0"/>
            <a:ext cx="1392766" cy="1021965"/>
          </a:xfrm>
          <a:prstGeom prst="rect">
            <a:avLst/>
          </a:prstGeom>
        </p:spPr>
      </p:pic>
      <p:sp>
        <p:nvSpPr>
          <p:cNvPr id="3" name="CasellaDiTesto 2"/>
          <p:cNvSpPr txBox="1"/>
          <p:nvPr/>
        </p:nvSpPr>
        <p:spPr>
          <a:xfrm>
            <a:off x="7585872" y="6533291"/>
            <a:ext cx="1422660" cy="307777"/>
          </a:xfrm>
          <a:prstGeom prst="rect">
            <a:avLst/>
          </a:prstGeom>
          <a:noFill/>
        </p:spPr>
        <p:txBody>
          <a:bodyPr wrap="none" rtlCol="0">
            <a:spAutoFit/>
          </a:bodyPr>
          <a:lstStyle/>
          <a:p>
            <a:r>
              <a:rPr lang="it-IT" sz="1400" dirty="0" smtClean="0">
                <a:solidFill>
                  <a:schemeClr val="bg1"/>
                </a:solidFill>
              </a:rPr>
              <a:t>20 giugno 2016</a:t>
            </a:r>
            <a:endParaRPr lang="it-IT" sz="1400" dirty="0">
              <a:solidFill>
                <a:schemeClr val="bg1"/>
              </a:solidFill>
            </a:endParaRPr>
          </a:p>
        </p:txBody>
      </p:sp>
      <p:sp>
        <p:nvSpPr>
          <p:cNvPr id="7" name="CasellaDiTesto 6"/>
          <p:cNvSpPr txBox="1"/>
          <p:nvPr/>
        </p:nvSpPr>
        <p:spPr>
          <a:xfrm>
            <a:off x="0" y="4243714"/>
            <a:ext cx="2751667" cy="2585323"/>
          </a:xfrm>
          <a:prstGeom prst="rect">
            <a:avLst/>
          </a:prstGeom>
          <a:solidFill>
            <a:schemeClr val="bg2">
              <a:lumMod val="50000"/>
            </a:schemeClr>
          </a:solidFill>
        </p:spPr>
        <p:txBody>
          <a:bodyPr wrap="square" rtlCol="0">
            <a:spAutoFit/>
          </a:bodyPr>
          <a:lstStyle/>
          <a:p>
            <a:r>
              <a:rPr lang="it-IT" b="1" dirty="0" smtClean="0">
                <a:solidFill>
                  <a:srgbClr val="000000"/>
                </a:solidFill>
                <a:cs typeface="Baskerville"/>
              </a:rPr>
              <a:t>Quando, come e perché si è scelto chi e cosa votare. </a:t>
            </a:r>
          </a:p>
          <a:p>
            <a:r>
              <a:rPr lang="it-IT" b="1" dirty="0" smtClean="0">
                <a:solidFill>
                  <a:srgbClr val="000000"/>
                </a:solidFill>
                <a:cs typeface="Baskerville"/>
              </a:rPr>
              <a:t>I sentimenti, l’uso dei media, la condizione economica </a:t>
            </a:r>
          </a:p>
          <a:p>
            <a:r>
              <a:rPr lang="it-IT" b="1" dirty="0" smtClean="0">
                <a:solidFill>
                  <a:srgbClr val="000000"/>
                </a:solidFill>
                <a:cs typeface="Baskerville"/>
              </a:rPr>
              <a:t>e quel che serve per capire le elezioni di giugno 2016.</a:t>
            </a:r>
            <a:endParaRPr lang="it-IT" b="1" dirty="0">
              <a:solidFill>
                <a:srgbClr val="000000"/>
              </a:solidFill>
              <a:cs typeface="Baskerville"/>
            </a:endParaRPr>
          </a:p>
        </p:txBody>
      </p:sp>
    </p:spTree>
    <p:extLst>
      <p:ext uri="{BB962C8B-B14F-4D97-AF65-F5344CB8AC3E}">
        <p14:creationId xmlns:p14="http://schemas.microsoft.com/office/powerpoint/2010/main" val="20510233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302152"/>
            <a:ext cx="1968500" cy="4524316"/>
          </a:xfrm>
          <a:prstGeom prst="rect">
            <a:avLst/>
          </a:prstGeom>
          <a:noFill/>
        </p:spPr>
        <p:txBody>
          <a:bodyPr wrap="square" rtlCol="0">
            <a:spAutoFit/>
          </a:bodyPr>
          <a:lstStyle/>
          <a:p>
            <a:r>
              <a:rPr lang="it-IT" dirty="0" smtClean="0"/>
              <a:t>È più forte la delusione della rabbia! Rimane però una maggioranza di sentimenti positivi: dal senso del dovere, assolutamente prevalente, anche all’elemento della fiducia, che forse era il meno previsto.</a:t>
            </a:r>
            <a:endParaRPr lang="it-IT" dirty="0"/>
          </a:p>
        </p:txBody>
      </p:sp>
      <p:sp>
        <p:nvSpPr>
          <p:cNvPr id="10" name="CasellaDiTesto 9"/>
          <p:cNvSpPr txBox="1"/>
          <p:nvPr/>
        </p:nvSpPr>
        <p:spPr>
          <a:xfrm>
            <a:off x="283633" y="347133"/>
            <a:ext cx="6862234" cy="830997"/>
          </a:xfrm>
          <a:prstGeom prst="rect">
            <a:avLst/>
          </a:prstGeom>
          <a:noFill/>
        </p:spPr>
        <p:txBody>
          <a:bodyPr wrap="square" rtlCol="0">
            <a:spAutoFit/>
          </a:bodyPr>
          <a:lstStyle/>
          <a:p>
            <a:r>
              <a:rPr lang="it-IT" sz="2800" b="1" dirty="0" smtClean="0"/>
              <a:t>Con quale sentimento ha votato?</a:t>
            </a:r>
          </a:p>
          <a:p>
            <a:r>
              <a:rPr lang="it-IT" sz="2000" b="1" dirty="0" smtClean="0"/>
              <a:t>La rabbia non è la prima, prevalgono le idee positive</a:t>
            </a:r>
            <a:endParaRPr lang="it-IT" sz="20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1250920437"/>
              </p:ext>
            </p:extLst>
          </p:nvPr>
        </p:nvGraphicFramePr>
        <p:xfrm>
          <a:off x="2540000" y="1357441"/>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986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397000"/>
            <a:ext cx="1968500" cy="5078314"/>
          </a:xfrm>
          <a:prstGeom prst="rect">
            <a:avLst/>
          </a:prstGeom>
          <a:noFill/>
        </p:spPr>
        <p:txBody>
          <a:bodyPr wrap="square" rtlCol="0">
            <a:spAutoFit/>
          </a:bodyPr>
          <a:lstStyle/>
          <a:p>
            <a:r>
              <a:rPr lang="it-IT" dirty="0" smtClean="0"/>
              <a:t>Chi ha votato Raggi, l’ha fatto sulla base di due sentimenti opposti che saputo condensare: la fiducia e la rabbia. In entrambi i casi prevale su Giachetti, che invece prevale nel sentimento di dovere rispetto al voto e nel recupero della “delusione”</a:t>
            </a:r>
            <a:endParaRPr lang="it-IT" dirty="0"/>
          </a:p>
        </p:txBody>
      </p:sp>
      <p:sp>
        <p:nvSpPr>
          <p:cNvPr id="10" name="CasellaDiTesto 9"/>
          <p:cNvSpPr txBox="1"/>
          <p:nvPr/>
        </p:nvSpPr>
        <p:spPr>
          <a:xfrm>
            <a:off x="283633" y="347133"/>
            <a:ext cx="7346950" cy="800219"/>
          </a:xfrm>
          <a:prstGeom prst="rect">
            <a:avLst/>
          </a:prstGeom>
          <a:noFill/>
        </p:spPr>
        <p:txBody>
          <a:bodyPr wrap="square" rtlCol="0">
            <a:spAutoFit/>
          </a:bodyPr>
          <a:lstStyle/>
          <a:p>
            <a:r>
              <a:rPr lang="it-IT" sz="2800" b="1" dirty="0" smtClean="0"/>
              <a:t>Con quale sentimento ha votato? </a:t>
            </a:r>
          </a:p>
          <a:p>
            <a:r>
              <a:rPr lang="it-IT" b="1" dirty="0" smtClean="0"/>
              <a:t>(secondo il candidato prescelto: il dualismo del voto alla Raggi)</a:t>
            </a:r>
            <a:endParaRPr lang="it-IT"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1603157989"/>
              </p:ext>
            </p:extLst>
          </p:nvPr>
        </p:nvGraphicFramePr>
        <p:xfrm>
          <a:off x="2412999" y="1397000"/>
          <a:ext cx="6392333"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086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397000"/>
            <a:ext cx="1968500" cy="5078314"/>
          </a:xfrm>
          <a:prstGeom prst="rect">
            <a:avLst/>
          </a:prstGeom>
          <a:noFill/>
        </p:spPr>
        <p:txBody>
          <a:bodyPr wrap="square" rtlCol="0">
            <a:spAutoFit/>
          </a:bodyPr>
          <a:lstStyle/>
          <a:p>
            <a:r>
              <a:rPr lang="it-IT" dirty="0" smtClean="0"/>
              <a:t>Nella pubblicistica corrente viene distribuita l’idea che la rabbia sia un sentimento prevalentemente giovanile, magari collegato con l’elevato tasso di disoccupazione; ma rispetto al sentimento espresso con il voto, la rabbia è una questione più degli anziani che dei giovani.</a:t>
            </a:r>
            <a:endParaRPr lang="it-IT" dirty="0"/>
          </a:p>
        </p:txBody>
      </p:sp>
      <p:sp>
        <p:nvSpPr>
          <p:cNvPr id="10" name="CasellaDiTesto 9"/>
          <p:cNvSpPr txBox="1"/>
          <p:nvPr/>
        </p:nvSpPr>
        <p:spPr>
          <a:xfrm>
            <a:off x="283632" y="347133"/>
            <a:ext cx="7691967" cy="800219"/>
          </a:xfrm>
          <a:prstGeom prst="rect">
            <a:avLst/>
          </a:prstGeom>
          <a:noFill/>
        </p:spPr>
        <p:txBody>
          <a:bodyPr wrap="square" rtlCol="0">
            <a:spAutoFit/>
          </a:bodyPr>
          <a:lstStyle/>
          <a:p>
            <a:r>
              <a:rPr lang="it-IT" sz="2800" b="1" dirty="0" smtClean="0"/>
              <a:t>Con quale sentimento ha votato </a:t>
            </a:r>
            <a:r>
              <a:rPr lang="it-IT" sz="2000" b="1" dirty="0" smtClean="0"/>
              <a:t>(secondo l’età)</a:t>
            </a:r>
            <a:r>
              <a:rPr lang="it-IT" sz="2800" b="1" dirty="0" smtClean="0"/>
              <a:t>? </a:t>
            </a:r>
          </a:p>
          <a:p>
            <a:r>
              <a:rPr lang="it-IT" b="1" dirty="0" smtClean="0"/>
              <a:t>(La rabbia è degli anziani)</a:t>
            </a:r>
            <a:endParaRPr lang="it-IT"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2099224728"/>
              </p:ext>
            </p:extLst>
          </p:nvPr>
        </p:nvGraphicFramePr>
        <p:xfrm>
          <a:off x="2412999" y="1397000"/>
          <a:ext cx="6392333" cy="4368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068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903285"/>
            <a:ext cx="1968500" cy="4524316"/>
          </a:xfrm>
          <a:prstGeom prst="rect">
            <a:avLst/>
          </a:prstGeom>
          <a:noFill/>
        </p:spPr>
        <p:txBody>
          <a:bodyPr wrap="square" rtlCol="0">
            <a:spAutoFit/>
          </a:bodyPr>
          <a:lstStyle/>
          <a:p>
            <a:r>
              <a:rPr lang="it-IT" dirty="0" smtClean="0"/>
              <a:t>È arrivato internet e sconvolge tutto: una persona su quattro ha ritenuto l’informazione politica più importante proprio quella pubblicata su internet. Ridotta al minimo anche l’influenza di amici, parenti e colleghi di lavoro. </a:t>
            </a:r>
            <a:endParaRPr lang="it-IT" dirty="0"/>
          </a:p>
        </p:txBody>
      </p:sp>
      <p:sp>
        <p:nvSpPr>
          <p:cNvPr id="10" name="CasellaDiTesto 9"/>
          <p:cNvSpPr txBox="1"/>
          <p:nvPr/>
        </p:nvSpPr>
        <p:spPr>
          <a:xfrm>
            <a:off x="283632" y="347133"/>
            <a:ext cx="8428568" cy="1261884"/>
          </a:xfrm>
          <a:prstGeom prst="rect">
            <a:avLst/>
          </a:prstGeom>
          <a:noFill/>
        </p:spPr>
        <p:txBody>
          <a:bodyPr wrap="square" rtlCol="0">
            <a:spAutoFit/>
          </a:bodyPr>
          <a:lstStyle/>
          <a:p>
            <a:r>
              <a:rPr lang="it-IT" sz="2800" b="1" dirty="0" smtClean="0"/>
              <a:t>Quale mezzo d’informazione ha pesato di più nel decidere?</a:t>
            </a:r>
          </a:p>
          <a:p>
            <a:r>
              <a:rPr lang="it-IT" sz="2000" b="1" dirty="0" smtClean="0"/>
              <a:t>L’esplosione di internet: per una persona su quattro è decisivo</a:t>
            </a:r>
            <a:endParaRPr lang="it-IT" sz="20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345511953"/>
              </p:ext>
            </p:extLst>
          </p:nvPr>
        </p:nvGraphicFramePr>
        <p:xfrm>
          <a:off x="2540000" y="1609017"/>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602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3" y="1397000"/>
            <a:ext cx="2129365" cy="5078314"/>
          </a:xfrm>
          <a:prstGeom prst="rect">
            <a:avLst/>
          </a:prstGeom>
          <a:noFill/>
        </p:spPr>
        <p:txBody>
          <a:bodyPr wrap="square" rtlCol="0">
            <a:spAutoFit/>
          </a:bodyPr>
          <a:lstStyle/>
          <a:p>
            <a:r>
              <a:rPr lang="it-IT" dirty="0" smtClean="0"/>
              <a:t>Su 100 persone che ha votato per Raggi, quasi una persona su due giudica internet il mezzo d’informazione più importante per l’informazione politica. L’opposto succede per i quotidiani, che invece incidono molto per Giachetti, che prevale sulla tv, ma sono media declinanti.</a:t>
            </a:r>
            <a:endParaRPr lang="it-IT" dirty="0"/>
          </a:p>
        </p:txBody>
      </p:sp>
      <p:sp>
        <p:nvSpPr>
          <p:cNvPr id="10" name="CasellaDiTesto 9"/>
          <p:cNvSpPr txBox="1"/>
          <p:nvPr/>
        </p:nvSpPr>
        <p:spPr>
          <a:xfrm>
            <a:off x="283632" y="347133"/>
            <a:ext cx="8521699" cy="800219"/>
          </a:xfrm>
          <a:prstGeom prst="rect">
            <a:avLst/>
          </a:prstGeom>
          <a:noFill/>
        </p:spPr>
        <p:txBody>
          <a:bodyPr wrap="square" rtlCol="0">
            <a:spAutoFit/>
          </a:bodyPr>
          <a:lstStyle/>
          <a:p>
            <a:r>
              <a:rPr lang="it-IT" sz="2800" b="1" dirty="0"/>
              <a:t>Quale mezzo d’informazione ha pesato di </a:t>
            </a:r>
            <a:r>
              <a:rPr lang="it-IT" sz="2800" b="1" dirty="0" smtClean="0"/>
              <a:t>più? </a:t>
            </a:r>
          </a:p>
          <a:p>
            <a:r>
              <a:rPr lang="it-IT" b="1" dirty="0" smtClean="0"/>
              <a:t>(Raggi stravince su internet, Giachetti sui quotidiani)</a:t>
            </a:r>
            <a:endParaRPr lang="it-IT"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877961969"/>
              </p:ext>
            </p:extLst>
          </p:nvPr>
        </p:nvGraphicFramePr>
        <p:xfrm>
          <a:off x="2412999" y="1397000"/>
          <a:ext cx="6392333"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08017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3" y="1397000"/>
            <a:ext cx="2129365" cy="4524316"/>
          </a:xfrm>
          <a:prstGeom prst="rect">
            <a:avLst/>
          </a:prstGeom>
          <a:noFill/>
        </p:spPr>
        <p:txBody>
          <a:bodyPr wrap="square" rtlCol="0">
            <a:spAutoFit/>
          </a:bodyPr>
          <a:lstStyle/>
          <a:p>
            <a:r>
              <a:rPr lang="it-IT" dirty="0" smtClean="0"/>
              <a:t>Alla domanda su quanto siano importanti alcune attività specifiche che si svolgono su internet, le risposte indicano che facebook è ritenuta l’attività più importante, seguita dalle pubblicazioni e dialoghi su internet dei candidati, i loro video, i siti, le foto e poi twitter.</a:t>
            </a:r>
            <a:endParaRPr lang="it-IT" dirty="0"/>
          </a:p>
        </p:txBody>
      </p:sp>
      <p:sp>
        <p:nvSpPr>
          <p:cNvPr id="10" name="CasellaDiTesto 9"/>
          <p:cNvSpPr txBox="1"/>
          <p:nvPr/>
        </p:nvSpPr>
        <p:spPr>
          <a:xfrm>
            <a:off x="283632" y="347133"/>
            <a:ext cx="8521699" cy="800219"/>
          </a:xfrm>
          <a:prstGeom prst="rect">
            <a:avLst/>
          </a:prstGeom>
          <a:noFill/>
        </p:spPr>
        <p:txBody>
          <a:bodyPr wrap="square" rtlCol="0">
            <a:spAutoFit/>
          </a:bodyPr>
          <a:lstStyle/>
          <a:p>
            <a:r>
              <a:rPr lang="it-IT" sz="2800" b="1" dirty="0" smtClean="0"/>
              <a:t>Sì, ma su internet cosa? dove? </a:t>
            </a:r>
          </a:p>
          <a:p>
            <a:r>
              <a:rPr lang="it-IT" b="1" dirty="0" smtClean="0"/>
              <a:t>(Attività su internet giudicata molto importante: il dominio di facebook)</a:t>
            </a:r>
            <a:endParaRPr lang="it-IT"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3032613072"/>
              </p:ext>
            </p:extLst>
          </p:nvPr>
        </p:nvGraphicFramePr>
        <p:xfrm>
          <a:off x="2412999" y="1710267"/>
          <a:ext cx="6392333"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3269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903285"/>
            <a:ext cx="1968500" cy="4247317"/>
          </a:xfrm>
          <a:prstGeom prst="rect">
            <a:avLst/>
          </a:prstGeom>
          <a:noFill/>
        </p:spPr>
        <p:txBody>
          <a:bodyPr wrap="square" rtlCol="0">
            <a:spAutoFit/>
          </a:bodyPr>
          <a:lstStyle/>
          <a:p>
            <a:r>
              <a:rPr lang="it-IT" dirty="0" smtClean="0"/>
              <a:t>Nell’intervista era richiesto alle persone di esprimere un giudizio sulla propria situazione personale generale, economica e sociale. L’area del disagio coinvolge circa un romano su quattro.</a:t>
            </a:r>
            <a:endParaRPr lang="it-IT" dirty="0"/>
          </a:p>
        </p:txBody>
      </p:sp>
      <p:sp>
        <p:nvSpPr>
          <p:cNvPr id="10" name="CasellaDiTesto 9"/>
          <p:cNvSpPr txBox="1"/>
          <p:nvPr/>
        </p:nvSpPr>
        <p:spPr>
          <a:xfrm>
            <a:off x="283632" y="347133"/>
            <a:ext cx="7082368" cy="830997"/>
          </a:xfrm>
          <a:prstGeom prst="rect">
            <a:avLst/>
          </a:prstGeom>
          <a:noFill/>
        </p:spPr>
        <p:txBody>
          <a:bodyPr wrap="square" rtlCol="0">
            <a:spAutoFit/>
          </a:bodyPr>
          <a:lstStyle/>
          <a:p>
            <a:r>
              <a:rPr lang="it-IT" sz="2800" b="1" dirty="0" smtClean="0"/>
              <a:t>Il giudizio sulla situazione personale</a:t>
            </a:r>
          </a:p>
          <a:p>
            <a:r>
              <a:rPr lang="it-IT" sz="2000" b="1" dirty="0" smtClean="0"/>
              <a:t>Secondo l’auto-percezione</a:t>
            </a:r>
            <a:endParaRPr lang="it-IT" sz="20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1188216120"/>
              </p:ext>
            </p:extLst>
          </p:nvPr>
        </p:nvGraphicFramePr>
        <p:xfrm>
          <a:off x="2540000" y="1609017"/>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1480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615769"/>
            <a:ext cx="1968500" cy="5078314"/>
          </a:xfrm>
          <a:prstGeom prst="rect">
            <a:avLst/>
          </a:prstGeom>
          <a:noFill/>
        </p:spPr>
        <p:txBody>
          <a:bodyPr wrap="square" rtlCol="0">
            <a:spAutoFit/>
          </a:bodyPr>
          <a:lstStyle/>
          <a:p>
            <a:r>
              <a:rPr lang="it-IT" dirty="0" smtClean="0"/>
              <a:t>Il genere cambia completamente la percezione della propria situazione socioeconomica: su 100 persone che giudicano pessima la propria situazione, il 65,5 % è costituito da donne e, all’opposto, su 100 che la giudicano ottima, il 60 % è fatto da uomini.</a:t>
            </a:r>
          </a:p>
        </p:txBody>
      </p:sp>
      <p:sp>
        <p:nvSpPr>
          <p:cNvPr id="10" name="CasellaDiTesto 9"/>
          <p:cNvSpPr txBox="1"/>
          <p:nvPr/>
        </p:nvSpPr>
        <p:spPr>
          <a:xfrm>
            <a:off x="283631" y="347133"/>
            <a:ext cx="7912101" cy="830997"/>
          </a:xfrm>
          <a:prstGeom prst="rect">
            <a:avLst/>
          </a:prstGeom>
          <a:noFill/>
        </p:spPr>
        <p:txBody>
          <a:bodyPr wrap="square" rtlCol="0">
            <a:spAutoFit/>
          </a:bodyPr>
          <a:lstStyle/>
          <a:p>
            <a:r>
              <a:rPr lang="it-IT" sz="2800" b="1" dirty="0" smtClean="0"/>
              <a:t>La situazione personale secondo il genere</a:t>
            </a:r>
          </a:p>
          <a:p>
            <a:r>
              <a:rPr lang="it-IT" sz="2000" b="1" dirty="0" smtClean="0"/>
              <a:t>La situazione molto più difficile delle donne</a:t>
            </a:r>
            <a:endParaRPr lang="it-IT" sz="20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725269797"/>
              </p:ext>
            </p:extLst>
          </p:nvPr>
        </p:nvGraphicFramePr>
        <p:xfrm>
          <a:off x="2540000" y="1609017"/>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2077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3" y="2038752"/>
            <a:ext cx="2137833" cy="3693319"/>
          </a:xfrm>
          <a:prstGeom prst="rect">
            <a:avLst/>
          </a:prstGeom>
          <a:noFill/>
        </p:spPr>
        <p:txBody>
          <a:bodyPr wrap="square" rtlCol="0">
            <a:spAutoFit/>
          </a:bodyPr>
          <a:lstStyle/>
          <a:p>
            <a:r>
              <a:rPr lang="it-IT" dirty="0" smtClean="0"/>
              <a:t>L’auto-percezione </a:t>
            </a:r>
          </a:p>
          <a:p>
            <a:r>
              <a:rPr lang="it-IT" dirty="0" smtClean="0"/>
              <a:t>di trovarsi in una situazione particolarmente difficile è soprattutto dei pensionati, anche superiore a quella dei disoccupati. Da notare anche l’alta percentuale degli impiegati e delle casalinghe.</a:t>
            </a:r>
            <a:endParaRPr lang="it-IT" dirty="0"/>
          </a:p>
        </p:txBody>
      </p:sp>
      <p:sp>
        <p:nvSpPr>
          <p:cNvPr id="10" name="CasellaDiTesto 9"/>
          <p:cNvSpPr txBox="1"/>
          <p:nvPr/>
        </p:nvSpPr>
        <p:spPr>
          <a:xfrm>
            <a:off x="283632" y="347133"/>
            <a:ext cx="8428568" cy="1261884"/>
          </a:xfrm>
          <a:prstGeom prst="rect">
            <a:avLst/>
          </a:prstGeom>
          <a:noFill/>
        </p:spPr>
        <p:txBody>
          <a:bodyPr wrap="square" rtlCol="0">
            <a:spAutoFit/>
          </a:bodyPr>
          <a:lstStyle/>
          <a:p>
            <a:r>
              <a:rPr lang="it-IT" sz="2800" b="1" dirty="0" smtClean="0"/>
              <a:t>Ma quali categorie hanno una pessima situazione socioeconomica?</a:t>
            </a:r>
          </a:p>
          <a:p>
            <a:r>
              <a:rPr lang="it-IT" sz="2000" b="1" dirty="0" smtClean="0"/>
              <a:t>Sono gli anziani nella situazione più difficile</a:t>
            </a:r>
            <a:endParaRPr lang="it-IT" sz="20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198412594"/>
              </p:ext>
            </p:extLst>
          </p:nvPr>
        </p:nvGraphicFramePr>
        <p:xfrm>
          <a:off x="2540000" y="1896884"/>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7500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1" y="1414869"/>
            <a:ext cx="2256366" cy="4524316"/>
          </a:xfrm>
          <a:prstGeom prst="rect">
            <a:avLst/>
          </a:prstGeom>
          <a:noFill/>
        </p:spPr>
        <p:txBody>
          <a:bodyPr wrap="square" rtlCol="0">
            <a:spAutoFit/>
          </a:bodyPr>
          <a:lstStyle/>
          <a:p>
            <a:r>
              <a:rPr lang="it-IT" dirty="0" smtClean="0"/>
              <a:t>Chi giudica la sua situazione ‘ottima’ ha votato soprattutto Giachetti; chi si trova in una situazione ‘buona’ ha votato Raggi. Chi si trova in una situazione difficile ha votato più Raggi ma, rispetto agli altri candidati del primo turno, aveva votato in maggioranza per Giorgia Meloni.</a:t>
            </a:r>
          </a:p>
        </p:txBody>
      </p:sp>
      <p:sp>
        <p:nvSpPr>
          <p:cNvPr id="10" name="CasellaDiTesto 9"/>
          <p:cNvSpPr txBox="1"/>
          <p:nvPr/>
        </p:nvSpPr>
        <p:spPr>
          <a:xfrm>
            <a:off x="283631" y="347133"/>
            <a:ext cx="7912101" cy="830997"/>
          </a:xfrm>
          <a:prstGeom prst="rect">
            <a:avLst/>
          </a:prstGeom>
          <a:noFill/>
        </p:spPr>
        <p:txBody>
          <a:bodyPr wrap="square" rtlCol="0">
            <a:spAutoFit/>
          </a:bodyPr>
          <a:lstStyle/>
          <a:p>
            <a:r>
              <a:rPr lang="it-IT" sz="2800" b="1" dirty="0" smtClean="0"/>
              <a:t>La situazione personale secondo il voto</a:t>
            </a:r>
          </a:p>
          <a:p>
            <a:r>
              <a:rPr lang="it-IT" sz="2000" b="1" dirty="0" smtClean="0"/>
              <a:t>Giachetti e Raggi non perfettamente asimmetrici</a:t>
            </a:r>
            <a:endParaRPr lang="it-IT" sz="20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3510822609"/>
              </p:ext>
            </p:extLst>
          </p:nvPr>
        </p:nvGraphicFramePr>
        <p:xfrm>
          <a:off x="2540000" y="1609017"/>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496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dirty="0" smtClean="0">
                <a:solidFill>
                  <a:schemeClr val="accent6">
                    <a:lumMod val="50000"/>
                  </a:schemeClr>
                </a:solidFill>
              </a:rPr>
              <a:t>I sentimenti di chi </a:t>
            </a:r>
            <a:r>
              <a:rPr lang="it-IT" i="1" u="sng" dirty="0" smtClean="0">
                <a:solidFill>
                  <a:schemeClr val="accent6">
                    <a:lumMod val="50000"/>
                  </a:schemeClr>
                </a:solidFill>
              </a:rPr>
              <a:t>non</a:t>
            </a:r>
            <a:r>
              <a:rPr lang="it-IT" dirty="0" smtClean="0">
                <a:solidFill>
                  <a:schemeClr val="accent6">
                    <a:lumMod val="50000"/>
                  </a:schemeClr>
                </a:solidFill>
              </a:rPr>
              <a:t> ha votato</a:t>
            </a:r>
            <a:endParaRPr lang="it-IT" dirty="0">
              <a:solidFill>
                <a:schemeClr val="accent6">
                  <a:lumMod val="50000"/>
                </a:schemeClr>
              </a:solidFill>
            </a:endParaRPr>
          </a:p>
        </p:txBody>
      </p:sp>
      <p:pic>
        <p:nvPicPr>
          <p:cNvPr id="3" name="Immagine 2"/>
          <p:cNvPicPr/>
          <p:nvPr/>
        </p:nvPicPr>
        <p:blipFill>
          <a:blip r:embed="rId2">
            <a:extLst>
              <a:ext uri="{28A0092B-C50C-407E-A947-70E740481C1C}">
                <a14:useLocalDpi xmlns:a14="http://schemas.microsoft.com/office/drawing/2010/main" val="0"/>
              </a:ext>
            </a:extLst>
          </a:blip>
          <a:srcRect/>
          <a:stretch>
            <a:fillRect/>
          </a:stretch>
        </p:blipFill>
        <p:spPr bwMode="auto">
          <a:xfrm>
            <a:off x="6002867" y="5757333"/>
            <a:ext cx="1219872" cy="1040552"/>
          </a:xfrm>
          <a:prstGeom prst="rect">
            <a:avLst/>
          </a:prstGeom>
          <a:noFill/>
        </p:spPr>
      </p:pic>
      <p:pic>
        <p:nvPicPr>
          <p:cNvPr id="5" name="Immagine 4"/>
          <p:cNvPicPr>
            <a:picLocks noChangeAspect="1"/>
          </p:cNvPicPr>
          <p:nvPr/>
        </p:nvPicPr>
        <p:blipFill>
          <a:blip r:embed="rId3"/>
          <a:stretch>
            <a:fillRect/>
          </a:stretch>
        </p:blipFill>
        <p:spPr>
          <a:xfrm>
            <a:off x="7611533" y="5810089"/>
            <a:ext cx="1346200" cy="987796"/>
          </a:xfrm>
          <a:prstGeom prst="rect">
            <a:avLst/>
          </a:prstGeom>
        </p:spPr>
      </p:pic>
    </p:spTree>
    <p:extLst>
      <p:ext uri="{BB962C8B-B14F-4D97-AF65-F5344CB8AC3E}">
        <p14:creationId xmlns:p14="http://schemas.microsoft.com/office/powerpoint/2010/main" val="24397571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152718"/>
            <a:ext cx="4826000" cy="1371600"/>
          </a:xfrm>
        </p:spPr>
        <p:txBody>
          <a:bodyPr>
            <a:normAutofit/>
          </a:bodyPr>
          <a:lstStyle/>
          <a:p>
            <a:r>
              <a:rPr lang="it-IT" dirty="0" smtClean="0">
                <a:solidFill>
                  <a:schemeClr val="accent6">
                    <a:lumMod val="50000"/>
                  </a:schemeClr>
                </a:solidFill>
              </a:rPr>
              <a:t>DEMOGRAFIA DEL VOTO</a:t>
            </a:r>
            <a:endParaRPr lang="it-IT" dirty="0">
              <a:solidFill>
                <a:schemeClr val="accent6">
                  <a:lumMod val="50000"/>
                </a:schemeClr>
              </a:solidFill>
            </a:endParaRPr>
          </a:p>
        </p:txBody>
      </p:sp>
      <p:pic>
        <p:nvPicPr>
          <p:cNvPr id="3" name="Immagine 2"/>
          <p:cNvPicPr/>
          <p:nvPr/>
        </p:nvPicPr>
        <p:blipFill>
          <a:blip r:embed="rId2">
            <a:extLst>
              <a:ext uri="{28A0092B-C50C-407E-A947-70E740481C1C}">
                <a14:useLocalDpi xmlns:a14="http://schemas.microsoft.com/office/drawing/2010/main" val="0"/>
              </a:ext>
            </a:extLst>
          </a:blip>
          <a:srcRect/>
          <a:stretch>
            <a:fillRect/>
          </a:stretch>
        </p:blipFill>
        <p:spPr bwMode="auto">
          <a:xfrm>
            <a:off x="6002867" y="5757333"/>
            <a:ext cx="1219872" cy="1040552"/>
          </a:xfrm>
          <a:prstGeom prst="rect">
            <a:avLst/>
          </a:prstGeom>
          <a:noFill/>
        </p:spPr>
      </p:pic>
      <p:pic>
        <p:nvPicPr>
          <p:cNvPr id="5" name="Immagine 4"/>
          <p:cNvPicPr>
            <a:picLocks noChangeAspect="1"/>
          </p:cNvPicPr>
          <p:nvPr/>
        </p:nvPicPr>
        <p:blipFill>
          <a:blip r:embed="rId3"/>
          <a:stretch>
            <a:fillRect/>
          </a:stretch>
        </p:blipFill>
        <p:spPr>
          <a:xfrm>
            <a:off x="7611533" y="5810089"/>
            <a:ext cx="1346200" cy="987796"/>
          </a:xfrm>
          <a:prstGeom prst="rect">
            <a:avLst/>
          </a:prstGeom>
        </p:spPr>
      </p:pic>
    </p:spTree>
    <p:extLst>
      <p:ext uri="{BB962C8B-B14F-4D97-AF65-F5344CB8AC3E}">
        <p14:creationId xmlns:p14="http://schemas.microsoft.com/office/powerpoint/2010/main" val="7909830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1" y="1846669"/>
            <a:ext cx="2256366" cy="3970318"/>
          </a:xfrm>
          <a:prstGeom prst="rect">
            <a:avLst/>
          </a:prstGeom>
          <a:noFill/>
        </p:spPr>
        <p:txBody>
          <a:bodyPr wrap="square" rtlCol="0">
            <a:spAutoFit/>
          </a:bodyPr>
          <a:lstStyle/>
          <a:p>
            <a:r>
              <a:rPr lang="it-IT" dirty="0" smtClean="0"/>
              <a:t>Un elettore su cinque di Fassino ha un’età superiore ai 65 anni, e nella stessa fascia d’età Appendino ottiene un – 17,8 %. Da notare che Appendino supera Fassino in tutte le classi </a:t>
            </a:r>
            <a:r>
              <a:rPr lang="it-IT" dirty="0"/>
              <a:t>d</a:t>
            </a:r>
            <a:r>
              <a:rPr lang="it-IT" dirty="0" smtClean="0"/>
              <a:t>’età fino alla soglia dei 55 anni, dove </a:t>
            </a:r>
            <a:r>
              <a:rPr lang="it-IT" dirty="0"/>
              <a:t>F</a:t>
            </a:r>
            <a:r>
              <a:rPr lang="it-IT" dirty="0" smtClean="0"/>
              <a:t>assino prevale.</a:t>
            </a:r>
          </a:p>
        </p:txBody>
      </p:sp>
      <p:sp>
        <p:nvSpPr>
          <p:cNvPr id="10" name="CasellaDiTesto 9"/>
          <p:cNvSpPr txBox="1"/>
          <p:nvPr/>
        </p:nvSpPr>
        <p:spPr>
          <a:xfrm>
            <a:off x="283631" y="347133"/>
            <a:ext cx="7912101" cy="830997"/>
          </a:xfrm>
          <a:prstGeom prst="rect">
            <a:avLst/>
          </a:prstGeom>
          <a:noFill/>
        </p:spPr>
        <p:txBody>
          <a:bodyPr wrap="square" rtlCol="0">
            <a:spAutoFit/>
          </a:bodyPr>
          <a:lstStyle/>
          <a:p>
            <a:r>
              <a:rPr lang="it-IT" sz="2800" b="1" dirty="0" smtClean="0"/>
              <a:t>Quando conta l’età</a:t>
            </a:r>
          </a:p>
          <a:p>
            <a:r>
              <a:rPr lang="it-IT" sz="2000" b="1" dirty="0" smtClean="0"/>
              <a:t>Fassino con gli anziani, Appendino vince sotto i 55 anni</a:t>
            </a:r>
            <a:endParaRPr lang="it-IT" sz="20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1794995090"/>
              </p:ext>
            </p:extLst>
          </p:nvPr>
        </p:nvGraphicFramePr>
        <p:xfrm>
          <a:off x="2540000" y="1609017"/>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9905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1" y="1846669"/>
            <a:ext cx="2256366" cy="3693319"/>
          </a:xfrm>
          <a:prstGeom prst="rect">
            <a:avLst/>
          </a:prstGeom>
          <a:noFill/>
        </p:spPr>
        <p:txBody>
          <a:bodyPr wrap="square" rtlCol="0">
            <a:spAutoFit/>
          </a:bodyPr>
          <a:lstStyle/>
          <a:p>
            <a:r>
              <a:rPr lang="it-IT" dirty="0" smtClean="0"/>
              <a:t>Evidentemente non conta molto l’età del candidato, anche se Sala e Parisi sono molto vicini, perché il profilo per età degli elettori di Sala è esattamente lo stesso di Appendino a Torino. Insomma non è decisiva l’età anagrafica del candidato.</a:t>
            </a:r>
          </a:p>
        </p:txBody>
      </p:sp>
      <p:sp>
        <p:nvSpPr>
          <p:cNvPr id="10" name="CasellaDiTesto 9"/>
          <p:cNvSpPr txBox="1"/>
          <p:nvPr/>
        </p:nvSpPr>
        <p:spPr>
          <a:xfrm>
            <a:off x="283631" y="347133"/>
            <a:ext cx="7912101" cy="830997"/>
          </a:xfrm>
          <a:prstGeom prst="rect">
            <a:avLst/>
          </a:prstGeom>
          <a:noFill/>
        </p:spPr>
        <p:txBody>
          <a:bodyPr wrap="square" rtlCol="0">
            <a:spAutoFit/>
          </a:bodyPr>
          <a:lstStyle/>
          <a:p>
            <a:r>
              <a:rPr lang="it-IT" sz="2800" b="1" dirty="0" smtClean="0"/>
              <a:t>Quando l’età del candidato conta meno</a:t>
            </a:r>
          </a:p>
          <a:p>
            <a:r>
              <a:rPr lang="it-IT" sz="2000" b="1" dirty="0" smtClean="0"/>
              <a:t>Sala supera Parisi e ha lo stesso profilo elettorale di Appendino</a:t>
            </a:r>
            <a:endParaRPr lang="it-IT" sz="20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72943760"/>
              </p:ext>
            </p:extLst>
          </p:nvPr>
        </p:nvGraphicFramePr>
        <p:xfrm>
          <a:off x="2540000" y="1609017"/>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4306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1" y="1846669"/>
            <a:ext cx="2256366" cy="3693319"/>
          </a:xfrm>
          <a:prstGeom prst="rect">
            <a:avLst/>
          </a:prstGeom>
          <a:noFill/>
        </p:spPr>
        <p:txBody>
          <a:bodyPr wrap="square" rtlCol="0">
            <a:spAutoFit/>
          </a:bodyPr>
          <a:lstStyle/>
          <a:p>
            <a:r>
              <a:rPr lang="it-IT" dirty="0" smtClean="0"/>
              <a:t>Rispetto alla media elettorale ottenuta, Sala ottiene un + 4,3 % fra gli impiegati, così come Appendino (+ 5,7 %) e Raggi (+ 3,9 %). In sostanza chi riesce a ottenere il massimo consenso relativo nel ceto medio, poi vince le elezioni.</a:t>
            </a:r>
          </a:p>
        </p:txBody>
      </p:sp>
      <p:sp>
        <p:nvSpPr>
          <p:cNvPr id="10" name="CasellaDiTesto 9"/>
          <p:cNvSpPr txBox="1"/>
          <p:nvPr/>
        </p:nvSpPr>
        <p:spPr>
          <a:xfrm>
            <a:off x="283631" y="347133"/>
            <a:ext cx="6377519" cy="830997"/>
          </a:xfrm>
          <a:prstGeom prst="rect">
            <a:avLst/>
          </a:prstGeom>
          <a:noFill/>
        </p:spPr>
        <p:txBody>
          <a:bodyPr wrap="square" rtlCol="0">
            <a:spAutoFit/>
          </a:bodyPr>
          <a:lstStyle/>
          <a:p>
            <a:r>
              <a:rPr lang="it-IT" sz="2800" b="1" dirty="0" smtClean="0"/>
              <a:t>Vince chi vince nel ceto medio</a:t>
            </a:r>
          </a:p>
          <a:p>
            <a:r>
              <a:rPr lang="it-IT" sz="2000" b="1" dirty="0" smtClean="0"/>
              <a:t>Sala, Appendino, Raggi più avanti fra gli impiegati</a:t>
            </a:r>
            <a:endParaRPr lang="it-IT" sz="20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1009150661"/>
              </p:ext>
            </p:extLst>
          </p:nvPr>
        </p:nvGraphicFramePr>
        <p:xfrm>
          <a:off x="2540000" y="1609017"/>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5780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691618"/>
            <a:ext cx="1968500" cy="3970318"/>
          </a:xfrm>
          <a:prstGeom prst="rect">
            <a:avLst/>
          </a:prstGeom>
          <a:noFill/>
        </p:spPr>
        <p:txBody>
          <a:bodyPr wrap="square" rtlCol="0">
            <a:spAutoFit/>
          </a:bodyPr>
          <a:lstStyle/>
          <a:p>
            <a:r>
              <a:rPr lang="it-IT" dirty="0" smtClean="0"/>
              <a:t>Su 100 elettori che alle precedenti elezioni europee avevano votato Pd, il 93 % ha votato Sala al ballottaggio; lo stesso è avvenuto nel 49,8 % per Fassino e nel 36,4 % per Giachetti</a:t>
            </a:r>
            <a:endParaRPr lang="it-IT" dirty="0"/>
          </a:p>
        </p:txBody>
      </p:sp>
      <p:sp>
        <p:nvSpPr>
          <p:cNvPr id="10" name="CasellaDiTesto 9"/>
          <p:cNvSpPr txBox="1"/>
          <p:nvPr/>
        </p:nvSpPr>
        <p:spPr>
          <a:xfrm>
            <a:off x="283631" y="347133"/>
            <a:ext cx="8216901" cy="830997"/>
          </a:xfrm>
          <a:prstGeom prst="rect">
            <a:avLst/>
          </a:prstGeom>
          <a:noFill/>
        </p:spPr>
        <p:txBody>
          <a:bodyPr wrap="square" rtlCol="0">
            <a:spAutoFit/>
          </a:bodyPr>
          <a:lstStyle/>
          <a:p>
            <a:r>
              <a:rPr lang="it-IT" sz="2800" b="1" dirty="0" smtClean="0"/>
              <a:t>Voto al Pd alle Europee e voto al ballottaggio</a:t>
            </a:r>
          </a:p>
          <a:p>
            <a:r>
              <a:rPr lang="it-IT" sz="2000" b="1" dirty="0" smtClean="0"/>
              <a:t>Sala conserva tutti i voti (o quasi), non così Fassino e Giachetti</a:t>
            </a:r>
            <a:endParaRPr lang="it-IT" sz="20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2810163935"/>
              </p:ext>
            </p:extLst>
          </p:nvPr>
        </p:nvGraphicFramePr>
        <p:xfrm>
          <a:off x="2540000" y="1609017"/>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31343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a:extLst>
              <a:ext uri="{28A0092B-C50C-407E-A947-70E740481C1C}">
                <a14:useLocalDpi xmlns:a14="http://schemas.microsoft.com/office/drawing/2010/main" val="0"/>
              </a:ext>
            </a:extLst>
          </a:blip>
          <a:srcRect/>
          <a:stretch>
            <a:fillRect/>
          </a:stretch>
        </p:blipFill>
        <p:spPr bwMode="auto">
          <a:xfrm>
            <a:off x="3222239" y="1976117"/>
            <a:ext cx="1748366" cy="1443568"/>
          </a:xfrm>
          <a:prstGeom prst="rect">
            <a:avLst/>
          </a:prstGeom>
          <a:noFill/>
        </p:spPr>
      </p:pic>
      <p:pic>
        <p:nvPicPr>
          <p:cNvPr id="5" name="Immagine 4"/>
          <p:cNvPicPr>
            <a:picLocks noChangeAspect="1"/>
          </p:cNvPicPr>
          <p:nvPr/>
        </p:nvPicPr>
        <p:blipFill>
          <a:blip r:embed="rId3"/>
          <a:stretch>
            <a:fillRect/>
          </a:stretch>
        </p:blipFill>
        <p:spPr>
          <a:xfrm>
            <a:off x="6705599" y="2214449"/>
            <a:ext cx="1642534" cy="1205236"/>
          </a:xfrm>
          <a:prstGeom prst="rect">
            <a:avLst/>
          </a:prstGeom>
        </p:spPr>
      </p:pic>
      <p:sp>
        <p:nvSpPr>
          <p:cNvPr id="13" name="CasellaDiTesto 12"/>
          <p:cNvSpPr txBox="1"/>
          <p:nvPr/>
        </p:nvSpPr>
        <p:spPr>
          <a:xfrm>
            <a:off x="6436626" y="5956643"/>
            <a:ext cx="1843774" cy="276999"/>
          </a:xfrm>
          <a:prstGeom prst="rect">
            <a:avLst/>
          </a:prstGeom>
          <a:noFill/>
        </p:spPr>
        <p:txBody>
          <a:bodyPr wrap="none" rtlCol="0">
            <a:spAutoFit/>
          </a:bodyPr>
          <a:lstStyle/>
          <a:p>
            <a:r>
              <a:rPr lang="it-IT" sz="1200" dirty="0" smtClean="0"/>
              <a:t>www.pragma-research.it</a:t>
            </a:r>
            <a:endParaRPr lang="it-IT" sz="1200" dirty="0"/>
          </a:p>
        </p:txBody>
      </p:sp>
      <p:sp>
        <p:nvSpPr>
          <p:cNvPr id="14" name="CasellaDiTesto 13"/>
          <p:cNvSpPr txBox="1"/>
          <p:nvPr/>
        </p:nvSpPr>
        <p:spPr>
          <a:xfrm>
            <a:off x="3214391" y="5967372"/>
            <a:ext cx="1535772" cy="276999"/>
          </a:xfrm>
          <a:prstGeom prst="rect">
            <a:avLst/>
          </a:prstGeom>
          <a:noFill/>
        </p:spPr>
        <p:txBody>
          <a:bodyPr wrap="none" rtlCol="0">
            <a:spAutoFit/>
          </a:bodyPr>
          <a:lstStyle/>
          <a:p>
            <a:r>
              <a:rPr lang="it-IT" sz="1200" dirty="0" smtClean="0"/>
              <a:t>www.sociometrica.it</a:t>
            </a:r>
            <a:endParaRPr lang="it-IT" sz="1200" dirty="0"/>
          </a:p>
        </p:txBody>
      </p:sp>
      <p:pic>
        <p:nvPicPr>
          <p:cNvPr id="7" name="Immagine 6"/>
          <p:cNvPicPr>
            <a:picLocks noChangeAspect="1"/>
          </p:cNvPicPr>
          <p:nvPr/>
        </p:nvPicPr>
        <p:blipFill>
          <a:blip r:embed="rId4"/>
          <a:stretch>
            <a:fillRect/>
          </a:stretch>
        </p:blipFill>
        <p:spPr>
          <a:xfrm>
            <a:off x="3310467" y="6528895"/>
            <a:ext cx="408981" cy="306736"/>
          </a:xfrm>
          <a:prstGeom prst="rect">
            <a:avLst/>
          </a:prstGeom>
        </p:spPr>
      </p:pic>
      <p:sp>
        <p:nvSpPr>
          <p:cNvPr id="17" name="CasellaDiTesto 16"/>
          <p:cNvSpPr txBox="1"/>
          <p:nvPr/>
        </p:nvSpPr>
        <p:spPr>
          <a:xfrm>
            <a:off x="3643248" y="6524554"/>
            <a:ext cx="820580" cy="276999"/>
          </a:xfrm>
          <a:prstGeom prst="rect">
            <a:avLst/>
          </a:prstGeom>
          <a:noFill/>
        </p:spPr>
        <p:txBody>
          <a:bodyPr wrap="square" rtlCol="0">
            <a:spAutoFit/>
          </a:bodyPr>
          <a:lstStyle/>
          <a:p>
            <a:r>
              <a:rPr lang="it-IT" sz="1200" dirty="0" smtClean="0"/>
              <a:t>@apreiti</a:t>
            </a:r>
            <a:endParaRPr lang="it-IT" sz="1200" dirty="0"/>
          </a:p>
        </p:txBody>
      </p:sp>
      <p:sp>
        <p:nvSpPr>
          <p:cNvPr id="18" name="CasellaDiTesto 17"/>
          <p:cNvSpPr txBox="1"/>
          <p:nvPr/>
        </p:nvSpPr>
        <p:spPr>
          <a:xfrm>
            <a:off x="0" y="2556677"/>
            <a:ext cx="2026476" cy="4278094"/>
          </a:xfrm>
          <a:prstGeom prst="rect">
            <a:avLst/>
          </a:prstGeom>
          <a:noFill/>
        </p:spPr>
        <p:txBody>
          <a:bodyPr wrap="square" rtlCol="0">
            <a:spAutoFit/>
          </a:bodyPr>
          <a:lstStyle/>
          <a:p>
            <a:r>
              <a:rPr lang="it-IT" sz="1400" dirty="0" smtClean="0"/>
              <a:t>NOTA METODOLOGICA</a:t>
            </a:r>
          </a:p>
          <a:p>
            <a:endParaRPr lang="it-IT" sz="1600" dirty="0"/>
          </a:p>
          <a:p>
            <a:r>
              <a:rPr lang="it-IT" sz="1400" dirty="0" smtClean="0"/>
              <a:t>I risultati sono riferiti a un’indagine realizzata da Pragma e Sociometrica sul voto delle comunali attraverso un campione rappresentativo della popolazione residente dei tre comuni di Milano, Roma e Torino. Le interviste sono state realizzate tra il primo e il secondo turno elettorale con il metodo CATI.</a:t>
            </a:r>
            <a:endParaRPr lang="it-IT" sz="1400" dirty="0"/>
          </a:p>
        </p:txBody>
      </p:sp>
    </p:spTree>
    <p:extLst>
      <p:ext uri="{BB962C8B-B14F-4D97-AF65-F5344CB8AC3E}">
        <p14:creationId xmlns:p14="http://schemas.microsoft.com/office/powerpoint/2010/main" val="131907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302152"/>
            <a:ext cx="1968500" cy="3970318"/>
          </a:xfrm>
          <a:prstGeom prst="rect">
            <a:avLst/>
          </a:prstGeom>
          <a:noFill/>
        </p:spPr>
        <p:txBody>
          <a:bodyPr wrap="square" rtlCol="0">
            <a:spAutoFit/>
          </a:bodyPr>
          <a:lstStyle/>
          <a:p>
            <a:r>
              <a:rPr lang="it-IT" dirty="0" smtClean="0"/>
              <a:t>Su 100 persone che non hanno votato, il 18 % lo ha fatto per motivi “politici”, cioè delusione rispetto all’offerta. Il resto non sembra ragionevolmente recuperabile in tempi brevi alla partecipazione politica. </a:t>
            </a:r>
            <a:endParaRPr lang="it-IT" dirty="0"/>
          </a:p>
        </p:txBody>
      </p:sp>
      <p:sp>
        <p:nvSpPr>
          <p:cNvPr id="10" name="CasellaDiTesto 9"/>
          <p:cNvSpPr txBox="1"/>
          <p:nvPr/>
        </p:nvSpPr>
        <p:spPr>
          <a:xfrm>
            <a:off x="283633" y="347133"/>
            <a:ext cx="7776634" cy="523220"/>
          </a:xfrm>
          <a:prstGeom prst="rect">
            <a:avLst/>
          </a:prstGeom>
          <a:noFill/>
        </p:spPr>
        <p:txBody>
          <a:bodyPr wrap="square" rtlCol="0">
            <a:spAutoFit/>
          </a:bodyPr>
          <a:lstStyle/>
          <a:p>
            <a:r>
              <a:rPr lang="it-IT" sz="2800" b="1" dirty="0" smtClean="0"/>
              <a:t>Le ragioni per cui la gente non ha votato</a:t>
            </a:r>
            <a:endParaRPr lang="it-IT" sz="28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4027904046"/>
              </p:ext>
            </p:extLst>
          </p:nvPr>
        </p:nvGraphicFramePr>
        <p:xfrm>
          <a:off x="2540000" y="1357441"/>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117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302152"/>
            <a:ext cx="1968500" cy="3970318"/>
          </a:xfrm>
          <a:prstGeom prst="rect">
            <a:avLst/>
          </a:prstGeom>
          <a:noFill/>
        </p:spPr>
        <p:txBody>
          <a:bodyPr wrap="square" rtlCol="0">
            <a:spAutoFit/>
          </a:bodyPr>
          <a:lstStyle/>
          <a:p>
            <a:r>
              <a:rPr lang="it-IT" dirty="0" smtClean="0"/>
              <a:t>Su 100 persone che non hanno votato, il 36 % indica che una nuova offerta politica (o di politici) potrebbe portarli di nuovo alle urne. Il 64 %, invece, trova il discorso politico totalmente irrilevante o senza interesse. </a:t>
            </a:r>
            <a:endParaRPr lang="it-IT" dirty="0"/>
          </a:p>
        </p:txBody>
      </p:sp>
      <p:sp>
        <p:nvSpPr>
          <p:cNvPr id="10" name="CasellaDiTesto 9"/>
          <p:cNvSpPr txBox="1"/>
          <p:nvPr/>
        </p:nvSpPr>
        <p:spPr>
          <a:xfrm>
            <a:off x="283633" y="347133"/>
            <a:ext cx="5651500" cy="523220"/>
          </a:xfrm>
          <a:prstGeom prst="rect">
            <a:avLst/>
          </a:prstGeom>
          <a:noFill/>
        </p:spPr>
        <p:txBody>
          <a:bodyPr wrap="square" rtlCol="0">
            <a:spAutoFit/>
          </a:bodyPr>
          <a:lstStyle/>
          <a:p>
            <a:r>
              <a:rPr lang="it-IT" sz="2800" b="1" dirty="0" smtClean="0"/>
              <a:t>Le ragioni per tornare a votare</a:t>
            </a:r>
            <a:endParaRPr lang="it-IT" sz="28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1224662052"/>
              </p:ext>
            </p:extLst>
          </p:nvPr>
        </p:nvGraphicFramePr>
        <p:xfrm>
          <a:off x="2540000" y="1357441"/>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385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solidFill>
                  <a:srgbClr val="616042"/>
                </a:solidFill>
              </a:rPr>
              <a:t>I sentimenti di chi ha votato</a:t>
            </a:r>
            <a:endParaRPr lang="it-IT" dirty="0">
              <a:solidFill>
                <a:srgbClr val="616042"/>
              </a:solidFill>
            </a:endParaRPr>
          </a:p>
        </p:txBody>
      </p:sp>
      <p:pic>
        <p:nvPicPr>
          <p:cNvPr id="3" name="Immagine 2"/>
          <p:cNvPicPr/>
          <p:nvPr/>
        </p:nvPicPr>
        <p:blipFill>
          <a:blip r:embed="rId2">
            <a:extLst>
              <a:ext uri="{28A0092B-C50C-407E-A947-70E740481C1C}">
                <a14:useLocalDpi xmlns:a14="http://schemas.microsoft.com/office/drawing/2010/main" val="0"/>
              </a:ext>
            </a:extLst>
          </a:blip>
          <a:srcRect/>
          <a:stretch>
            <a:fillRect/>
          </a:stretch>
        </p:blipFill>
        <p:spPr bwMode="auto">
          <a:xfrm>
            <a:off x="5960533" y="5640753"/>
            <a:ext cx="1363134" cy="1109133"/>
          </a:xfrm>
          <a:prstGeom prst="rect">
            <a:avLst/>
          </a:prstGeom>
          <a:noFill/>
        </p:spPr>
      </p:pic>
      <p:pic>
        <p:nvPicPr>
          <p:cNvPr id="5" name="Immagine 4"/>
          <p:cNvPicPr>
            <a:picLocks noChangeAspect="1"/>
          </p:cNvPicPr>
          <p:nvPr/>
        </p:nvPicPr>
        <p:blipFill>
          <a:blip r:embed="rId3"/>
          <a:stretch>
            <a:fillRect/>
          </a:stretch>
        </p:blipFill>
        <p:spPr>
          <a:xfrm>
            <a:off x="7484533" y="5762090"/>
            <a:ext cx="1346200" cy="987796"/>
          </a:xfrm>
          <a:prstGeom prst="rect">
            <a:avLst/>
          </a:prstGeom>
        </p:spPr>
      </p:pic>
    </p:spTree>
    <p:extLst>
      <p:ext uri="{BB962C8B-B14F-4D97-AF65-F5344CB8AC3E}">
        <p14:creationId xmlns:p14="http://schemas.microsoft.com/office/powerpoint/2010/main" val="73955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302152"/>
            <a:ext cx="1968500" cy="4524316"/>
          </a:xfrm>
          <a:prstGeom prst="rect">
            <a:avLst/>
          </a:prstGeom>
          <a:noFill/>
        </p:spPr>
        <p:txBody>
          <a:bodyPr wrap="square" rtlCol="0">
            <a:spAutoFit/>
          </a:bodyPr>
          <a:lstStyle/>
          <a:p>
            <a:r>
              <a:rPr lang="it-IT" dirty="0" smtClean="0"/>
              <a:t>Un elettore su quattro ha deciso il voto all’ultimo momento, il giorno stesso del voto o nella settimana precedente. In sostanza lo svolgimento della campagna elettorale ha determinato la decisione di circa il 40 % degli elettori </a:t>
            </a:r>
            <a:endParaRPr lang="it-IT" dirty="0"/>
          </a:p>
        </p:txBody>
      </p:sp>
      <p:sp>
        <p:nvSpPr>
          <p:cNvPr id="10" name="CasellaDiTesto 9"/>
          <p:cNvSpPr txBox="1"/>
          <p:nvPr/>
        </p:nvSpPr>
        <p:spPr>
          <a:xfrm>
            <a:off x="283633" y="347133"/>
            <a:ext cx="5651500" cy="523220"/>
          </a:xfrm>
          <a:prstGeom prst="rect">
            <a:avLst/>
          </a:prstGeom>
          <a:noFill/>
        </p:spPr>
        <p:txBody>
          <a:bodyPr wrap="square" rtlCol="0">
            <a:spAutoFit/>
          </a:bodyPr>
          <a:lstStyle/>
          <a:p>
            <a:r>
              <a:rPr lang="it-IT" sz="2800" b="1" dirty="0" smtClean="0"/>
              <a:t>Quando ha  deciso di votare?</a:t>
            </a:r>
            <a:endParaRPr lang="it-IT" sz="28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2" name="Diagramma 1"/>
          <p:cNvGraphicFramePr/>
          <p:nvPr>
            <p:extLst>
              <p:ext uri="{D42A27DB-BD31-4B8C-83A1-F6EECF244321}">
                <p14:modId xmlns:p14="http://schemas.microsoft.com/office/powerpoint/2010/main" val="4022599262"/>
              </p:ext>
            </p:extLst>
          </p:nvPr>
        </p:nvGraphicFramePr>
        <p:xfrm>
          <a:off x="2658533" y="1430867"/>
          <a:ext cx="5850467" cy="386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asellaDiTesto 2"/>
          <p:cNvSpPr txBox="1"/>
          <p:nvPr/>
        </p:nvSpPr>
        <p:spPr>
          <a:xfrm>
            <a:off x="4461933" y="2458535"/>
            <a:ext cx="633933" cy="369332"/>
          </a:xfrm>
          <a:prstGeom prst="rect">
            <a:avLst/>
          </a:prstGeom>
          <a:noFill/>
        </p:spPr>
        <p:txBody>
          <a:bodyPr wrap="none" rtlCol="0">
            <a:spAutoFit/>
          </a:bodyPr>
          <a:lstStyle/>
          <a:p>
            <a:r>
              <a:rPr lang="it-IT" b="1" dirty="0" smtClean="0"/>
              <a:t>13,6</a:t>
            </a:r>
            <a:endParaRPr lang="it-IT" b="1" dirty="0"/>
          </a:p>
        </p:txBody>
      </p:sp>
      <p:sp>
        <p:nvSpPr>
          <p:cNvPr id="4" name="CasellaDiTesto 3"/>
          <p:cNvSpPr txBox="1"/>
          <p:nvPr/>
        </p:nvSpPr>
        <p:spPr>
          <a:xfrm>
            <a:off x="6053667" y="2117805"/>
            <a:ext cx="633933" cy="369332"/>
          </a:xfrm>
          <a:prstGeom prst="rect">
            <a:avLst/>
          </a:prstGeom>
          <a:noFill/>
        </p:spPr>
        <p:txBody>
          <a:bodyPr wrap="none" rtlCol="0">
            <a:spAutoFit/>
          </a:bodyPr>
          <a:lstStyle/>
          <a:p>
            <a:r>
              <a:rPr lang="it-IT" b="1" dirty="0" smtClean="0"/>
              <a:t>13,9</a:t>
            </a:r>
            <a:endParaRPr lang="it-IT" b="1" dirty="0"/>
          </a:p>
        </p:txBody>
      </p:sp>
      <p:sp>
        <p:nvSpPr>
          <p:cNvPr id="5" name="CasellaDiTesto 4"/>
          <p:cNvSpPr txBox="1"/>
          <p:nvPr/>
        </p:nvSpPr>
        <p:spPr>
          <a:xfrm>
            <a:off x="7630583" y="1769746"/>
            <a:ext cx="616800" cy="369332"/>
          </a:xfrm>
          <a:prstGeom prst="rect">
            <a:avLst/>
          </a:prstGeom>
          <a:noFill/>
        </p:spPr>
        <p:txBody>
          <a:bodyPr wrap="none" rtlCol="0">
            <a:spAutoFit/>
          </a:bodyPr>
          <a:lstStyle/>
          <a:p>
            <a:r>
              <a:rPr lang="it-IT" b="1" dirty="0" smtClean="0"/>
              <a:t>11,2</a:t>
            </a:r>
            <a:endParaRPr lang="it-IT" b="1" dirty="0"/>
          </a:p>
        </p:txBody>
      </p:sp>
    </p:spTree>
    <p:extLst>
      <p:ext uri="{BB962C8B-B14F-4D97-AF65-F5344CB8AC3E}">
        <p14:creationId xmlns:p14="http://schemas.microsoft.com/office/powerpoint/2010/main" val="392286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598348"/>
            <a:ext cx="1968500" cy="3693319"/>
          </a:xfrm>
          <a:prstGeom prst="rect">
            <a:avLst/>
          </a:prstGeom>
          <a:noFill/>
        </p:spPr>
        <p:txBody>
          <a:bodyPr wrap="square" rtlCol="0">
            <a:spAutoFit/>
          </a:bodyPr>
          <a:lstStyle/>
          <a:p>
            <a:r>
              <a:rPr lang="it-IT" dirty="0" smtClean="0"/>
              <a:t>Più di un elettore su quattro ha cambiato voto durante la campagna elettorale. Il 10 % è stato indeciso fino alla fine e il 16 % ha oscillato nella scelta durante tutta la campagna elettorale.</a:t>
            </a:r>
            <a:endParaRPr lang="it-IT" dirty="0"/>
          </a:p>
        </p:txBody>
      </p:sp>
      <p:sp>
        <p:nvSpPr>
          <p:cNvPr id="10" name="CasellaDiTesto 9"/>
          <p:cNvSpPr txBox="1"/>
          <p:nvPr/>
        </p:nvSpPr>
        <p:spPr>
          <a:xfrm>
            <a:off x="283633" y="347133"/>
            <a:ext cx="5651500" cy="830997"/>
          </a:xfrm>
          <a:prstGeom prst="rect">
            <a:avLst/>
          </a:prstGeom>
          <a:noFill/>
        </p:spPr>
        <p:txBody>
          <a:bodyPr wrap="square" rtlCol="0">
            <a:spAutoFit/>
          </a:bodyPr>
          <a:lstStyle/>
          <a:p>
            <a:r>
              <a:rPr lang="it-IT" sz="2800" b="1" dirty="0" smtClean="0"/>
              <a:t>Ha cambiato idea sul voto?</a:t>
            </a:r>
          </a:p>
          <a:p>
            <a:r>
              <a:rPr lang="it-IT" sz="2000" b="1" dirty="0" smtClean="0"/>
              <a:t>(uno su quattro sì)</a:t>
            </a:r>
            <a:endParaRPr lang="it-IT" sz="20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2" name="Diagramma 1"/>
          <p:cNvGraphicFramePr/>
          <p:nvPr>
            <p:extLst>
              <p:ext uri="{D42A27DB-BD31-4B8C-83A1-F6EECF244321}">
                <p14:modId xmlns:p14="http://schemas.microsoft.com/office/powerpoint/2010/main" val="2665154939"/>
              </p:ext>
            </p:extLst>
          </p:nvPr>
        </p:nvGraphicFramePr>
        <p:xfrm>
          <a:off x="2658533" y="1430867"/>
          <a:ext cx="5850467" cy="386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asellaDiTesto 2"/>
          <p:cNvSpPr txBox="1"/>
          <p:nvPr/>
        </p:nvSpPr>
        <p:spPr>
          <a:xfrm>
            <a:off x="4461933" y="2458535"/>
            <a:ext cx="505555" cy="369332"/>
          </a:xfrm>
          <a:prstGeom prst="rect">
            <a:avLst/>
          </a:prstGeom>
          <a:noFill/>
        </p:spPr>
        <p:txBody>
          <a:bodyPr wrap="none" rtlCol="0">
            <a:spAutoFit/>
          </a:bodyPr>
          <a:lstStyle/>
          <a:p>
            <a:r>
              <a:rPr lang="it-IT" b="1" dirty="0" smtClean="0"/>
              <a:t>9,2</a:t>
            </a:r>
            <a:endParaRPr lang="it-IT" b="1" dirty="0"/>
          </a:p>
        </p:txBody>
      </p:sp>
      <p:sp>
        <p:nvSpPr>
          <p:cNvPr id="4" name="CasellaDiTesto 3"/>
          <p:cNvSpPr txBox="1"/>
          <p:nvPr/>
        </p:nvSpPr>
        <p:spPr>
          <a:xfrm>
            <a:off x="6053667" y="2117805"/>
            <a:ext cx="505555" cy="369332"/>
          </a:xfrm>
          <a:prstGeom prst="rect">
            <a:avLst/>
          </a:prstGeom>
          <a:noFill/>
        </p:spPr>
        <p:txBody>
          <a:bodyPr wrap="none" rtlCol="0">
            <a:spAutoFit/>
          </a:bodyPr>
          <a:lstStyle/>
          <a:p>
            <a:r>
              <a:rPr lang="it-IT" b="1" dirty="0" smtClean="0"/>
              <a:t>7,0</a:t>
            </a:r>
            <a:endParaRPr lang="it-IT" b="1" dirty="0"/>
          </a:p>
        </p:txBody>
      </p:sp>
      <p:sp>
        <p:nvSpPr>
          <p:cNvPr id="5" name="CasellaDiTesto 4"/>
          <p:cNvSpPr txBox="1"/>
          <p:nvPr/>
        </p:nvSpPr>
        <p:spPr>
          <a:xfrm>
            <a:off x="7630583" y="1769746"/>
            <a:ext cx="633933" cy="369332"/>
          </a:xfrm>
          <a:prstGeom prst="rect">
            <a:avLst/>
          </a:prstGeom>
          <a:noFill/>
        </p:spPr>
        <p:txBody>
          <a:bodyPr wrap="none" rtlCol="0">
            <a:spAutoFit/>
          </a:bodyPr>
          <a:lstStyle/>
          <a:p>
            <a:r>
              <a:rPr lang="it-IT" b="1" dirty="0" smtClean="0"/>
              <a:t>10,2</a:t>
            </a:r>
            <a:endParaRPr lang="it-IT" b="1" dirty="0"/>
          </a:p>
        </p:txBody>
      </p:sp>
    </p:spTree>
    <p:extLst>
      <p:ext uri="{BB962C8B-B14F-4D97-AF65-F5344CB8AC3E}">
        <p14:creationId xmlns:p14="http://schemas.microsoft.com/office/powerpoint/2010/main" val="297872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302152"/>
            <a:ext cx="1968500" cy="5078314"/>
          </a:xfrm>
          <a:prstGeom prst="rect">
            <a:avLst/>
          </a:prstGeom>
          <a:noFill/>
        </p:spPr>
        <p:txBody>
          <a:bodyPr wrap="square" rtlCol="0">
            <a:spAutoFit/>
          </a:bodyPr>
          <a:lstStyle/>
          <a:p>
            <a:r>
              <a:rPr lang="it-IT" dirty="0" smtClean="0"/>
              <a:t>Il 52 % degli elettori sotto i 35 anni ha deciso per chi votare nell’ultimo mese; al contrario quanti hanno un’età sopra i 55 anni avevano deciso “dall’inizio”, cioè da prima della campagna elettorale, per chi votare. Più si scende nell’età, più il voto è fluido.</a:t>
            </a:r>
            <a:endParaRPr lang="it-IT" dirty="0"/>
          </a:p>
        </p:txBody>
      </p:sp>
      <p:sp>
        <p:nvSpPr>
          <p:cNvPr id="10" name="CasellaDiTesto 9"/>
          <p:cNvSpPr txBox="1"/>
          <p:nvPr/>
        </p:nvSpPr>
        <p:spPr>
          <a:xfrm>
            <a:off x="283633" y="347133"/>
            <a:ext cx="5651500" cy="800219"/>
          </a:xfrm>
          <a:prstGeom prst="rect">
            <a:avLst/>
          </a:prstGeom>
          <a:noFill/>
        </p:spPr>
        <p:txBody>
          <a:bodyPr wrap="square" rtlCol="0">
            <a:spAutoFit/>
          </a:bodyPr>
          <a:lstStyle/>
          <a:p>
            <a:r>
              <a:rPr lang="it-IT" sz="2800" b="1" dirty="0" smtClean="0"/>
              <a:t>Quando ha  deciso di votare? </a:t>
            </a:r>
            <a:r>
              <a:rPr lang="it-IT" b="1" dirty="0" smtClean="0"/>
              <a:t>(secondo l’età: il voto fluido dei giovani)</a:t>
            </a:r>
            <a:endParaRPr lang="it-IT"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1700689029"/>
              </p:ext>
            </p:extLst>
          </p:nvPr>
        </p:nvGraphicFramePr>
        <p:xfrm>
          <a:off x="2412999" y="1397000"/>
          <a:ext cx="6392333"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229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283634" y="1302152"/>
            <a:ext cx="1968500" cy="4801315"/>
          </a:xfrm>
          <a:prstGeom prst="rect">
            <a:avLst/>
          </a:prstGeom>
          <a:noFill/>
        </p:spPr>
        <p:txBody>
          <a:bodyPr wrap="square" rtlCol="0">
            <a:spAutoFit/>
          </a:bodyPr>
          <a:lstStyle/>
          <a:p>
            <a:r>
              <a:rPr lang="it-IT" dirty="0" smtClean="0"/>
              <a:t>Accanto agli elementi consueti (personalità del candidato, partito d’appartenenza e programma o proposte) arriva per quasi un elettore su cinque il voto totalmente “emotivo”, fondato su una percezione “a pelle” della candidatura complessiva.</a:t>
            </a:r>
            <a:endParaRPr lang="it-IT" dirty="0"/>
          </a:p>
        </p:txBody>
      </p:sp>
      <p:sp>
        <p:nvSpPr>
          <p:cNvPr id="10" name="CasellaDiTesto 9"/>
          <p:cNvSpPr txBox="1"/>
          <p:nvPr/>
        </p:nvSpPr>
        <p:spPr>
          <a:xfrm>
            <a:off x="283633" y="347133"/>
            <a:ext cx="5651500" cy="830997"/>
          </a:xfrm>
          <a:prstGeom prst="rect">
            <a:avLst/>
          </a:prstGeom>
          <a:noFill/>
        </p:spPr>
        <p:txBody>
          <a:bodyPr wrap="square" rtlCol="0">
            <a:spAutoFit/>
          </a:bodyPr>
          <a:lstStyle/>
          <a:p>
            <a:r>
              <a:rPr lang="it-IT" sz="2800" b="1" dirty="0" smtClean="0"/>
              <a:t>Cosa ha pesato nel voto?</a:t>
            </a:r>
          </a:p>
          <a:p>
            <a:r>
              <a:rPr lang="it-IT" sz="2000" b="1" dirty="0" smtClean="0"/>
              <a:t>L’elemento emozionale</a:t>
            </a:r>
            <a:endParaRPr lang="it-IT" sz="2000" b="1" dirty="0"/>
          </a:p>
        </p:txBody>
      </p:sp>
      <p:pic>
        <p:nvPicPr>
          <p:cNvPr id="8" name="Immagine 7"/>
          <p:cNvPicPr>
            <a:picLocks noChangeAspect="1"/>
          </p:cNvPicPr>
          <p:nvPr/>
        </p:nvPicPr>
        <p:blipFill>
          <a:blip r:embed="rId2"/>
          <a:stretch>
            <a:fillRect/>
          </a:stretch>
        </p:blipFill>
        <p:spPr>
          <a:xfrm>
            <a:off x="6661150" y="6002081"/>
            <a:ext cx="969433" cy="711337"/>
          </a:xfrm>
          <a:prstGeom prst="rect">
            <a:avLst/>
          </a:prstGeom>
        </p:spPr>
      </p:pic>
      <p:pic>
        <p:nvPicPr>
          <p:cNvPr id="12" name="Immagine 1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884333"/>
            <a:ext cx="1126066" cy="829085"/>
          </a:xfrm>
          <a:prstGeom prst="rect">
            <a:avLst/>
          </a:prstGeom>
          <a:noFill/>
        </p:spPr>
      </p:pic>
      <p:graphicFrame>
        <p:nvGraphicFramePr>
          <p:cNvPr id="6" name="Grafico 5"/>
          <p:cNvGraphicFramePr/>
          <p:nvPr>
            <p:extLst>
              <p:ext uri="{D42A27DB-BD31-4B8C-83A1-F6EECF244321}">
                <p14:modId xmlns:p14="http://schemas.microsoft.com/office/powerpoint/2010/main" val="2852592561"/>
              </p:ext>
            </p:extLst>
          </p:nvPr>
        </p:nvGraphicFramePr>
        <p:xfrm>
          <a:off x="2540000" y="1357441"/>
          <a:ext cx="6172200" cy="3913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5811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zial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10.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1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12.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13.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14.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15.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16.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2.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3.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4.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5.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6.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7.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8.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9.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docProps/app.xml><?xml version="1.0" encoding="utf-8"?>
<Properties xmlns="http://schemas.openxmlformats.org/officeDocument/2006/extended-properties" xmlns:vt="http://schemas.openxmlformats.org/officeDocument/2006/docPropsVTypes">
  <Template>Essenziale.thmx</Template>
  <TotalTime>1891</TotalTime>
  <Words>1425</Words>
  <Application>Microsoft Macintosh PowerPoint</Application>
  <PresentationFormat>Presentazione su schermo (4:3)</PresentationFormat>
  <Paragraphs>140</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Essenziale</vt:lpstr>
      <vt:lpstr>Le prime elezioni vinte da INTERNET</vt:lpstr>
      <vt:lpstr>I sentimenti di chi non ha votato</vt:lpstr>
      <vt:lpstr>Presentazione di PowerPoint</vt:lpstr>
      <vt:lpstr>Presentazione di PowerPoint</vt:lpstr>
      <vt:lpstr>I sentimenti di chi ha votato</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DEMOGRAFIA DEL VOTO</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E L’INDUSTRIA DELL’OSPITALITA’</dc:title>
  <dc:creator>antonio preiti</dc:creator>
  <cp:lastModifiedBy>antonio preiti</cp:lastModifiedBy>
  <cp:revision>92</cp:revision>
  <cp:lastPrinted>2016-06-07T07:25:07Z</cp:lastPrinted>
  <dcterms:created xsi:type="dcterms:W3CDTF">2016-02-20T07:31:24Z</dcterms:created>
  <dcterms:modified xsi:type="dcterms:W3CDTF">2016-06-20T13:50:51Z</dcterms:modified>
</cp:coreProperties>
</file>